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57" r:id="rId3"/>
    <p:sldId id="258" r:id="rId4"/>
    <p:sldId id="260" r:id="rId5"/>
    <p:sldId id="261" r:id="rId6"/>
    <p:sldId id="292" r:id="rId7"/>
    <p:sldId id="288" r:id="rId8"/>
    <p:sldId id="294" r:id="rId9"/>
    <p:sldId id="289" r:id="rId10"/>
    <p:sldId id="290" r:id="rId11"/>
    <p:sldId id="291" r:id="rId12"/>
    <p:sldId id="268" r:id="rId13"/>
    <p:sldId id="293" r:id="rId14"/>
    <p:sldId id="269" r:id="rId15"/>
    <p:sldId id="295" r:id="rId16"/>
    <p:sldId id="296" r:id="rId17"/>
    <p:sldId id="297" r:id="rId18"/>
    <p:sldId id="298" r:id="rId19"/>
    <p:sldId id="299" r:id="rId20"/>
    <p:sldId id="300" r:id="rId21"/>
    <p:sldId id="301" r:id="rId22"/>
    <p:sldId id="28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72F"/>
    <a:srgbClr val="1B85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5463" autoAdjust="0"/>
    <p:restoredTop sz="56260" autoAdjust="0"/>
  </p:normalViewPr>
  <p:slideViewPr>
    <p:cSldViewPr>
      <p:cViewPr>
        <p:scale>
          <a:sx n="70" d="100"/>
          <a:sy n="70" d="100"/>
        </p:scale>
        <p:origin x="-810"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ICZM has evolved over a relatively</a:t>
            </a:r>
            <a:r>
              <a:rPr lang="en-US" baseline="0" dirty="0" smtClean="0"/>
              <a:t> long period of time that has sequentially </a:t>
            </a:r>
            <a:r>
              <a:rPr lang="en-US" baseline="0" dirty="0" err="1" smtClean="0"/>
              <a:t>recognised</a:t>
            </a:r>
            <a:r>
              <a:rPr lang="en-US" baseline="0" dirty="0" smtClean="0"/>
              <a:t> the limits of man’s ability to control nature to an increasing emphasis on planning to an increased awareness of the limits of ecosystem goods and services.</a:t>
            </a:r>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048000"/>
            <a:ext cx="7406640" cy="1472184"/>
          </a:xfrm>
        </p:spPr>
        <p:txBody>
          <a:bodyPr>
            <a:normAutofit fontScale="90000"/>
          </a:bodyPr>
          <a:lstStyle/>
          <a:p>
            <a:pPr algn="ctr"/>
            <a:r>
              <a:rPr lang="en-US" b="1" dirty="0" smtClean="0">
                <a:solidFill>
                  <a:schemeClr val="accent1">
                    <a:lumMod val="75000"/>
                  </a:schemeClr>
                </a:solidFill>
              </a:rPr>
              <a:t>Training Session on Essential Features of an Integrated Coastal Zone Planning &amp; Management</a:t>
            </a:r>
            <a:br>
              <a:rPr lang="en-US" b="1" dirty="0" smtClean="0">
                <a:solidFill>
                  <a:schemeClr val="accent1">
                    <a:lumMod val="75000"/>
                  </a:schemeClr>
                </a:solidFill>
              </a:rPr>
            </a:br>
            <a:r>
              <a:rPr lang="en-US" b="1" dirty="0" smtClean="0">
                <a:solidFill>
                  <a:schemeClr val="accent1">
                    <a:lumMod val="75000"/>
                  </a:schemeClr>
                </a:solidFill>
              </a:rPr>
              <a:t/>
            </a:r>
            <a:br>
              <a:rPr lang="en-US" b="1"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3200"/>
            <a:ext cx="8153400" cy="1143000"/>
          </a:xfrm>
        </p:spPr>
        <p:txBody>
          <a:bodyPr>
            <a:noAutofit/>
          </a:bodyPr>
          <a:lstStyle/>
          <a:p>
            <a:pPr algn="ctr"/>
            <a:r>
              <a:rPr lang="en-US" sz="3400" dirty="0" smtClean="0">
                <a:solidFill>
                  <a:srgbClr val="7030A0"/>
                </a:solidFill>
                <a:effectLst/>
                <a:latin typeface="+mn-lt"/>
              </a:rPr>
              <a:t>ICZM uses the informed participation and cooperation of all stakeholders to assess the societal goals in a given coastal area, and to take actions towards meeting these objectives.</a:t>
            </a:r>
            <a:br>
              <a:rPr lang="en-US" sz="3400" dirty="0" smtClean="0">
                <a:solidFill>
                  <a:srgbClr val="7030A0"/>
                </a:solidFill>
                <a:effectLst/>
                <a:latin typeface="+mn-lt"/>
              </a:rPr>
            </a:br>
            <a:r>
              <a:rPr lang="en-US" sz="3400" dirty="0" smtClean="0">
                <a:solidFill>
                  <a:srgbClr val="7030A0"/>
                </a:solidFill>
                <a:effectLst/>
                <a:latin typeface="+mn-lt"/>
              </a:rPr>
              <a:t/>
            </a:r>
            <a:br>
              <a:rPr lang="en-US" sz="3400" dirty="0" smtClean="0">
                <a:solidFill>
                  <a:srgbClr val="7030A0"/>
                </a:solidFill>
                <a:effectLst/>
                <a:latin typeface="+mn-lt"/>
              </a:rPr>
            </a:br>
            <a:r>
              <a:rPr lang="en-US" sz="3400" dirty="0" smtClean="0">
                <a:solidFill>
                  <a:srgbClr val="7030A0"/>
                </a:solidFill>
                <a:effectLst/>
                <a:latin typeface="+mn-lt"/>
              </a:rPr>
              <a:t>ICZM seeks over the long-term, to balance environmental, economic, social, cultural and recreational objectives, all within the limits set by natural dynamics.</a:t>
            </a:r>
            <a:br>
              <a:rPr lang="en-US" sz="3400" dirty="0" smtClean="0">
                <a:solidFill>
                  <a:srgbClr val="7030A0"/>
                </a:solidFill>
                <a:effectLst/>
                <a:latin typeface="+mn-lt"/>
              </a:rPr>
            </a:br>
            <a:r>
              <a:rPr lang="en-US" sz="3400" dirty="0" smtClean="0">
                <a:solidFill>
                  <a:srgbClr val="7030A0"/>
                </a:solidFill>
                <a:effectLst/>
                <a:latin typeface="+mn-lt"/>
              </a:rPr>
              <a:t/>
            </a:r>
            <a:br>
              <a:rPr lang="en-US" sz="3400" dirty="0" smtClean="0">
                <a:solidFill>
                  <a:srgbClr val="7030A0"/>
                </a:solidFill>
                <a:effectLst/>
                <a:latin typeface="+mn-lt"/>
              </a:rPr>
            </a:br>
            <a:endParaRPr lang="en-US" sz="3400" dirty="0">
              <a:solidFill>
                <a:srgbClr val="7030A0"/>
              </a:solidFill>
              <a:effectLst/>
              <a:latin typeface="+mn-lt"/>
            </a:endParaRPr>
          </a:p>
        </p:txBody>
      </p:sp>
      <p:sp>
        <p:nvSpPr>
          <p:cNvPr id="4" name="TextBox 3"/>
          <p:cNvSpPr txBox="1"/>
          <p:nvPr/>
        </p:nvSpPr>
        <p:spPr>
          <a:xfrm>
            <a:off x="5791200" y="6581001"/>
            <a:ext cx="3352800" cy="276999"/>
          </a:xfrm>
          <a:prstGeom prst="rect">
            <a:avLst/>
          </a:prstGeom>
          <a:noFill/>
        </p:spPr>
        <p:txBody>
          <a:bodyPr wrap="square" rtlCol="0">
            <a:spAutoFit/>
          </a:bodyPr>
          <a:lstStyle/>
          <a:p>
            <a:pPr algn="r"/>
            <a:r>
              <a:rPr lang="en-US" sz="1200" b="1" dirty="0" smtClean="0">
                <a:solidFill>
                  <a:srgbClr val="7030A0"/>
                </a:solidFill>
              </a:rPr>
              <a:t>SOURCE: European Union</a:t>
            </a:r>
            <a:endParaRPr lang="en-US" sz="1200" b="1" dirty="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0"/>
            <a:ext cx="8153400" cy="5847755"/>
          </a:xfrm>
          <a:prstGeom prst="rect">
            <a:avLst/>
          </a:prstGeom>
        </p:spPr>
        <p:txBody>
          <a:bodyPr wrap="square">
            <a:spAutoFit/>
          </a:bodyPr>
          <a:lstStyle/>
          <a:p>
            <a:pPr algn="ctr"/>
            <a:r>
              <a:rPr lang="en-US" sz="3400" dirty="0" smtClean="0">
                <a:solidFill>
                  <a:srgbClr val="7030A0"/>
                </a:solidFill>
              </a:rPr>
              <a:t>'Integrated' in ICZM refers to the integration of objectives and also to the integration of the many instruments needed to meet these objectives. </a:t>
            </a:r>
          </a:p>
          <a:p>
            <a:pPr algn="ctr"/>
            <a:r>
              <a:rPr lang="en-US" sz="3400" dirty="0" smtClean="0">
                <a:solidFill>
                  <a:srgbClr val="7030A0"/>
                </a:solidFill>
              </a:rPr>
              <a:t/>
            </a:r>
            <a:br>
              <a:rPr lang="en-US" sz="3400" dirty="0" smtClean="0">
                <a:solidFill>
                  <a:srgbClr val="7030A0"/>
                </a:solidFill>
              </a:rPr>
            </a:br>
            <a:r>
              <a:rPr lang="en-US" sz="3400" dirty="0" smtClean="0">
                <a:solidFill>
                  <a:srgbClr val="7030A0"/>
                </a:solidFill>
              </a:rPr>
              <a:t>It means integration of all relevant policy areas, sectors, and levels of administration. It means integration of the terrestrial and marine components of the target territory, in both time and space.</a:t>
            </a:r>
            <a:br>
              <a:rPr lang="en-US" sz="3400" dirty="0" smtClean="0">
                <a:solidFill>
                  <a:srgbClr val="7030A0"/>
                </a:solidFill>
              </a:rPr>
            </a:br>
            <a:endParaRPr lang="en-US" sz="3400" dirty="0"/>
          </a:p>
        </p:txBody>
      </p:sp>
      <p:sp>
        <p:nvSpPr>
          <p:cNvPr id="5" name="TextBox 4"/>
          <p:cNvSpPr txBox="1"/>
          <p:nvPr/>
        </p:nvSpPr>
        <p:spPr>
          <a:xfrm>
            <a:off x="5791200" y="6581001"/>
            <a:ext cx="3352800" cy="276999"/>
          </a:xfrm>
          <a:prstGeom prst="rect">
            <a:avLst/>
          </a:prstGeom>
          <a:noFill/>
        </p:spPr>
        <p:txBody>
          <a:bodyPr wrap="square" rtlCol="0">
            <a:spAutoFit/>
          </a:bodyPr>
          <a:lstStyle/>
          <a:p>
            <a:pPr algn="r"/>
            <a:r>
              <a:rPr lang="en-US" sz="1200" b="1" dirty="0" smtClean="0">
                <a:solidFill>
                  <a:srgbClr val="7030A0"/>
                </a:solidFill>
              </a:rPr>
              <a:t>SOURCE: European Union</a:t>
            </a:r>
            <a:endParaRPr lang="en-US" sz="1200" b="1" dirty="0">
              <a:solidFill>
                <a:srgbClr val="7030A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0"/>
            <a:ext cx="8153400" cy="1143000"/>
          </a:xfrm>
        </p:spPr>
        <p:txBody>
          <a:bodyPr>
            <a:normAutofit fontScale="90000"/>
          </a:bodyPr>
          <a:lstStyle/>
          <a:p>
            <a:r>
              <a:rPr lang="en-US" b="1" dirty="0" smtClean="0">
                <a:solidFill>
                  <a:schemeClr val="accent5">
                    <a:lumMod val="75000"/>
                  </a:schemeClr>
                </a:solidFill>
              </a:rPr>
              <a:t>ICZM</a:t>
            </a:r>
            <a:br>
              <a:rPr lang="en-US" b="1" dirty="0" smtClean="0">
                <a:solidFill>
                  <a:schemeClr val="accent5">
                    <a:lumMod val="75000"/>
                  </a:schemeClr>
                </a:solidFill>
              </a:rPr>
            </a:br>
            <a:endParaRPr lang="en-US" b="1" dirty="0">
              <a:solidFill>
                <a:schemeClr val="accent5">
                  <a:lumMod val="75000"/>
                </a:schemeClr>
              </a:solidFill>
            </a:endParaRPr>
          </a:p>
        </p:txBody>
      </p:sp>
      <p:sp>
        <p:nvSpPr>
          <p:cNvPr id="5" name="Rectangle 3"/>
          <p:cNvSpPr txBox="1">
            <a:spLocks noChangeArrowheads="1"/>
          </p:cNvSpPr>
          <p:nvPr/>
        </p:nvSpPr>
        <p:spPr>
          <a:xfrm>
            <a:off x="990601" y="914400"/>
            <a:ext cx="8001000" cy="3168650"/>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400" b="1" i="0" u="none" strike="noStrike" kern="1200" cap="none" spc="0" normalizeH="0" baseline="0" noProof="0" dirty="0" smtClean="0">
                <a:ln>
                  <a:noFill/>
                </a:ln>
                <a:solidFill>
                  <a:srgbClr val="7030A0"/>
                </a:solidFill>
                <a:uLnTx/>
                <a:uFillTx/>
                <a:latin typeface="+mn-lt"/>
                <a:ea typeface="+mn-ea"/>
                <a:cs typeface="+mn-cs"/>
              </a:rPr>
              <a:t>Horizontal integration </a:t>
            </a:r>
            <a:r>
              <a:rPr kumimoji="0" lang="en-GB" sz="2400" b="0" i="0" u="none" strike="noStrike" kern="1200" cap="none" spc="0" normalizeH="0" baseline="0" noProof="0" dirty="0" smtClean="0">
                <a:ln>
                  <a:noFill/>
                </a:ln>
                <a:solidFill>
                  <a:srgbClr val="7030A0"/>
                </a:solidFill>
                <a:effectLst/>
                <a:uLnTx/>
                <a:uFillTx/>
                <a:latin typeface="+mn-lt"/>
                <a:ea typeface="+mn-ea"/>
                <a:cs typeface="+mn-cs"/>
              </a:rPr>
              <a:t>– between sectors and across borders </a:t>
            </a:r>
            <a:br>
              <a:rPr kumimoji="0" lang="en-GB" sz="2400" b="0" i="0" u="none" strike="noStrike" kern="1200" cap="none" spc="0" normalizeH="0" baseline="0" noProof="0" dirty="0" smtClean="0">
                <a:ln>
                  <a:noFill/>
                </a:ln>
                <a:solidFill>
                  <a:srgbClr val="7030A0"/>
                </a:solidFill>
                <a:effectLst/>
                <a:uLnTx/>
                <a:uFillTx/>
                <a:latin typeface="+mn-lt"/>
                <a:ea typeface="+mn-ea"/>
                <a:cs typeface="+mn-cs"/>
              </a:rPr>
            </a:br>
            <a:r>
              <a:rPr kumimoji="0" lang="en-GB" sz="2400" b="0" i="0" u="none" strike="noStrike" kern="1200" cap="none" spc="0" normalizeH="0" baseline="0" noProof="0" dirty="0" smtClean="0">
                <a:ln>
                  <a:noFill/>
                </a:ln>
                <a:solidFill>
                  <a:srgbClr val="7030A0"/>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400" b="1" i="0" u="none" strike="noStrike" kern="1200" cap="none" spc="0" normalizeH="0" baseline="0" noProof="0" dirty="0" smtClean="0">
                <a:ln>
                  <a:noFill/>
                </a:ln>
                <a:solidFill>
                  <a:srgbClr val="7030A0"/>
                </a:solidFill>
                <a:effectLst>
                  <a:outerShdw blurRad="38100" dist="38100" dir="2700000" algn="tl">
                    <a:srgbClr val="C0C0C0"/>
                  </a:outerShdw>
                </a:effectLst>
                <a:uLnTx/>
                <a:uFillTx/>
                <a:latin typeface="+mn-lt"/>
                <a:ea typeface="+mn-ea"/>
                <a:cs typeface="+mn-cs"/>
              </a:rPr>
              <a:t>Vert</a:t>
            </a:r>
            <a:r>
              <a:rPr kumimoji="0" lang="en-GB" sz="2400" b="1" i="0" u="none" strike="noStrike" kern="1200" cap="none" spc="0" normalizeH="0" baseline="0" noProof="0" dirty="0" smtClean="0">
                <a:ln>
                  <a:noFill/>
                </a:ln>
                <a:solidFill>
                  <a:srgbClr val="7030A0"/>
                </a:solidFill>
                <a:uLnTx/>
                <a:uFillTx/>
                <a:latin typeface="+mn-lt"/>
                <a:ea typeface="+mn-ea"/>
                <a:cs typeface="+mn-cs"/>
              </a:rPr>
              <a:t>ical integration </a:t>
            </a:r>
            <a:r>
              <a:rPr kumimoji="0" lang="en-GB" sz="2400" b="0" i="0" u="none" strike="noStrike" kern="1200" cap="none" spc="0" normalizeH="0" baseline="0" noProof="0" dirty="0" smtClean="0">
                <a:ln>
                  <a:noFill/>
                </a:ln>
                <a:solidFill>
                  <a:srgbClr val="7030A0"/>
                </a:solidFill>
                <a:effectLst/>
                <a:uLnTx/>
                <a:uFillTx/>
                <a:latin typeface="+mn-lt"/>
                <a:ea typeface="+mn-ea"/>
                <a:cs typeface="+mn-cs"/>
              </a:rPr>
              <a:t>between levels of government: state/region/local</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2400" b="0" i="0" u="none" strike="noStrike" kern="1200" cap="none" spc="0" normalizeH="0" baseline="0" noProof="0" dirty="0" smtClean="0">
              <a:ln>
                <a:noFill/>
              </a:ln>
              <a:solidFill>
                <a:srgbClr val="7030A0"/>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400" b="0" i="0" u="none" strike="noStrike" kern="1200" cap="none" spc="0" normalizeH="0" baseline="0" noProof="0" dirty="0" smtClean="0">
                <a:ln>
                  <a:noFill/>
                </a:ln>
                <a:solidFill>
                  <a:srgbClr val="7030A0"/>
                </a:solidFill>
                <a:effectLst/>
                <a:uLnTx/>
                <a:uFillTx/>
                <a:latin typeface="+mn-lt"/>
                <a:ea typeface="+mn-ea"/>
                <a:cs typeface="+mn-cs"/>
              </a:rPr>
              <a:t>a social contract </a:t>
            </a:r>
            <a:r>
              <a:rPr lang="en-GB" sz="2400" dirty="0" smtClean="0">
                <a:solidFill>
                  <a:srgbClr val="7030A0"/>
                </a:solidFill>
              </a:rPr>
              <a:t>to achieve the optimal solution for the coast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lang="en-GB" sz="2400" dirty="0" smtClean="0">
              <a:solidFill>
                <a:srgbClr val="7030A0"/>
              </a:solidFill>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2400" dirty="0" smtClean="0">
                <a:solidFill>
                  <a:srgbClr val="7030A0"/>
                </a:solidFill>
              </a:rPr>
              <a:t>No single “</a:t>
            </a:r>
            <a:r>
              <a:rPr lang="en-GB" sz="2400" dirty="0" smtClean="0">
                <a:solidFill>
                  <a:srgbClr val="7030A0"/>
                </a:solidFill>
                <a:effectLst>
                  <a:outerShdw blurRad="38100" dist="38100" dir="2700000" algn="tl">
                    <a:srgbClr val="C0C0C0"/>
                  </a:outerShdw>
                </a:effectLst>
              </a:rPr>
              <a:t>ICZM</a:t>
            </a:r>
            <a:r>
              <a:rPr lang="en-GB" sz="2400" dirty="0" smtClean="0">
                <a:solidFill>
                  <a:srgbClr val="7030A0"/>
                </a:solidFill>
              </a:rPr>
              <a:t> Solution”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lang="en-GB" sz="2400" dirty="0" smtClean="0">
              <a:solidFill>
                <a:srgbClr val="7030A0"/>
              </a:solidFill>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2400" dirty="0" smtClean="0">
                <a:solidFill>
                  <a:srgbClr val="7030A0"/>
                </a:solidFill>
              </a:rPr>
              <a:t>Applies to any geographic scale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2400" b="0" i="0" u="none" strike="noStrike" kern="1200" cap="none" spc="0" normalizeH="0" baseline="0" noProof="0" dirty="0" smtClean="0">
              <a:ln>
                <a:noFill/>
              </a:ln>
              <a:solidFill>
                <a:srgbClr val="7030A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ipe(left)">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wipe(left)">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wipe(left)">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365125" indent="-365125"/>
            <a:r>
              <a:rPr lang="en-US" sz="2600" b="1" dirty="0" smtClean="0">
                <a:solidFill>
                  <a:srgbClr val="7030A0"/>
                </a:solidFill>
              </a:rPr>
              <a:t>COMPLEXITY?</a:t>
            </a:r>
          </a:p>
          <a:p>
            <a:pPr marL="639445" lvl="1" indent="-365125"/>
            <a:r>
              <a:rPr lang="en-US" sz="2600" dirty="0" smtClean="0">
                <a:solidFill>
                  <a:srgbClr val="7030A0"/>
                </a:solidFill>
              </a:rPr>
              <a:t>An integration of management principles appropriate for:</a:t>
            </a:r>
          </a:p>
          <a:p>
            <a:pPr marL="886333" lvl="2" indent="-365125"/>
            <a:r>
              <a:rPr lang="en-US" dirty="0" smtClean="0">
                <a:solidFill>
                  <a:srgbClr val="7030A0"/>
                </a:solidFill>
              </a:rPr>
              <a:t>the coastal environment, </a:t>
            </a:r>
          </a:p>
          <a:p>
            <a:pPr marL="886333" lvl="2" indent="-365125"/>
            <a:r>
              <a:rPr lang="en-US" dirty="0" smtClean="0">
                <a:solidFill>
                  <a:srgbClr val="7030A0"/>
                </a:solidFill>
              </a:rPr>
              <a:t>its resources and management processes</a:t>
            </a:r>
          </a:p>
          <a:p>
            <a:pPr marL="886333" lvl="2" indent="-365125"/>
            <a:r>
              <a:rPr lang="en-US" dirty="0" smtClean="0">
                <a:solidFill>
                  <a:srgbClr val="7030A0"/>
                </a:solidFill>
              </a:rPr>
              <a:t>its multitude and diversity of stakeholders and actors </a:t>
            </a:r>
          </a:p>
          <a:p>
            <a:pPr marL="886333" lvl="2" indent="-365125">
              <a:buNone/>
            </a:pPr>
            <a:r>
              <a:rPr lang="en-US" dirty="0" smtClean="0">
                <a:solidFill>
                  <a:srgbClr val="7030A0"/>
                </a:solidFill>
              </a:rPr>
              <a:t>who intend to manage the coastal zone in efficient and sustainable ways</a:t>
            </a:r>
          </a:p>
          <a:p>
            <a:pPr marL="365125" indent="-365125"/>
            <a:endParaRPr lang="en-US" sz="2600" b="1" dirty="0" smtClean="0">
              <a:solidFill>
                <a:srgbClr val="7030A0"/>
              </a:solidFill>
            </a:endParaRPr>
          </a:p>
          <a:p>
            <a:pPr marL="365125" indent="-365125"/>
            <a:r>
              <a:rPr lang="en-US" sz="2600" b="1" dirty="0" smtClean="0">
                <a:solidFill>
                  <a:srgbClr val="7030A0"/>
                </a:solidFill>
              </a:rPr>
              <a:t>predominantly a government driven process</a:t>
            </a:r>
          </a:p>
          <a:p>
            <a:pPr marL="365125" indent="-365125">
              <a:lnSpc>
                <a:spcPct val="120000"/>
              </a:lnSpc>
            </a:pPr>
            <a:r>
              <a:rPr lang="en-US" sz="2600" dirty="0" smtClean="0">
                <a:solidFill>
                  <a:srgbClr val="7030A0"/>
                </a:solidFill>
              </a:rPr>
              <a:t>In itself ICZM is a development and management principle</a:t>
            </a:r>
          </a:p>
          <a:p>
            <a:pPr marL="365125" indent="-365125">
              <a:lnSpc>
                <a:spcPct val="120000"/>
              </a:lnSpc>
            </a:pPr>
            <a:endParaRPr lang="en-US" sz="2600" dirty="0" smtClean="0">
              <a:solidFill>
                <a:srgbClr val="7030A0"/>
              </a:solidFill>
            </a:endParaRPr>
          </a:p>
          <a:p>
            <a:pPr marL="365125" indent="-365125"/>
            <a:endParaRPr lang="en-US" sz="2600" b="1" dirty="0" smtClean="0">
              <a:solidFill>
                <a:srgbClr val="7030A0"/>
              </a:solidFill>
            </a:endParaRPr>
          </a:p>
          <a:p>
            <a:pPr marL="365125" indent="-365125"/>
            <a:endParaRPr lang="en-US" sz="2600" b="1" dirty="0" smtClean="0">
              <a:solidFill>
                <a:srgbClr val="7030A0"/>
              </a:solidFill>
            </a:endParaRPr>
          </a:p>
          <a:p>
            <a:endParaRPr lang="en-US" sz="2600" dirty="0"/>
          </a:p>
        </p:txBody>
      </p:sp>
      <p:pic>
        <p:nvPicPr>
          <p:cNvPr id="39938" name="Picture 2" descr="C:\Documents and Settings\Yashna\Local Settings\Temporary Internet Files\Content.IE5\K3P2R1E2\MC900441902[1].wmf"/>
          <p:cNvPicPr>
            <a:picLocks noChangeAspect="1" noChangeArrowheads="1"/>
          </p:cNvPicPr>
          <p:nvPr/>
        </p:nvPicPr>
        <p:blipFill>
          <a:blip r:embed="rId2" cstate="print"/>
          <a:srcRect/>
          <a:stretch>
            <a:fillRect/>
          </a:stretch>
        </p:blipFill>
        <p:spPr bwMode="auto">
          <a:xfrm>
            <a:off x="7470775" y="5029200"/>
            <a:ext cx="1520825" cy="17970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365125" indent="-365125">
              <a:lnSpc>
                <a:spcPct val="120000"/>
              </a:lnSpc>
            </a:pPr>
            <a:r>
              <a:rPr lang="en-US" sz="2400" dirty="0" smtClean="0">
                <a:solidFill>
                  <a:srgbClr val="7030A0"/>
                </a:solidFill>
              </a:rPr>
              <a:t>ICZM </a:t>
            </a:r>
            <a:r>
              <a:rPr lang="en-US" sz="2400" b="1" u="sng" dirty="0" smtClean="0">
                <a:solidFill>
                  <a:srgbClr val="7030A0"/>
                </a:solidFill>
              </a:rPr>
              <a:t>IS NOT </a:t>
            </a:r>
            <a:r>
              <a:rPr lang="en-US" sz="2400" dirty="0" smtClean="0">
                <a:solidFill>
                  <a:srgbClr val="7030A0"/>
                </a:solidFill>
              </a:rPr>
              <a:t>another approach to coastal environmental management and coastal conservation</a:t>
            </a:r>
          </a:p>
          <a:p>
            <a:pPr marL="365125" indent="-365125">
              <a:lnSpc>
                <a:spcPct val="120000"/>
              </a:lnSpc>
            </a:pPr>
            <a:endParaRPr lang="en-US" sz="2400" dirty="0" smtClean="0">
              <a:solidFill>
                <a:srgbClr val="7030A0"/>
              </a:solidFill>
            </a:endParaRPr>
          </a:p>
          <a:p>
            <a:pPr marL="365125" indent="-365125">
              <a:lnSpc>
                <a:spcPct val="120000"/>
              </a:lnSpc>
            </a:pPr>
            <a:r>
              <a:rPr lang="en-US" sz="2400" dirty="0" smtClean="0">
                <a:solidFill>
                  <a:srgbClr val="7030A0"/>
                </a:solidFill>
              </a:rPr>
              <a:t>It is </a:t>
            </a:r>
            <a:r>
              <a:rPr lang="en-US" sz="2400" b="1" dirty="0" smtClean="0">
                <a:solidFill>
                  <a:srgbClr val="7030A0"/>
                </a:solidFill>
              </a:rPr>
              <a:t>FAR BEYOND </a:t>
            </a:r>
            <a:r>
              <a:rPr lang="en-US" sz="2400" dirty="0" smtClean="0">
                <a:solidFill>
                  <a:srgbClr val="7030A0"/>
                </a:solidFill>
              </a:rPr>
              <a:t>environmental issues </a:t>
            </a:r>
          </a:p>
          <a:p>
            <a:pPr marL="365125" indent="-365125">
              <a:lnSpc>
                <a:spcPct val="120000"/>
              </a:lnSpc>
            </a:pPr>
            <a:endParaRPr lang="en-US" sz="2400" dirty="0" smtClean="0">
              <a:solidFill>
                <a:srgbClr val="7030A0"/>
              </a:solidFill>
            </a:endParaRPr>
          </a:p>
          <a:p>
            <a:pPr marL="365125" indent="-365125">
              <a:lnSpc>
                <a:spcPct val="120000"/>
              </a:lnSpc>
            </a:pPr>
            <a:r>
              <a:rPr lang="en-US" sz="2400" dirty="0" smtClean="0">
                <a:solidFill>
                  <a:srgbClr val="7030A0"/>
                </a:solidFill>
              </a:rPr>
              <a:t>It covers and seeks to inter‐connect all sectors of importance for coastal development including</a:t>
            </a:r>
            <a:r>
              <a:rPr lang="en-US" sz="2400" b="1" dirty="0" smtClean="0">
                <a:solidFill>
                  <a:srgbClr val="7030A0"/>
                </a:solidFill>
              </a:rPr>
              <a:t> socio‐economic</a:t>
            </a:r>
            <a:r>
              <a:rPr lang="en-US" sz="2400" dirty="0" smtClean="0">
                <a:solidFill>
                  <a:srgbClr val="7030A0"/>
                </a:solidFill>
              </a:rPr>
              <a:t>, </a:t>
            </a:r>
            <a:r>
              <a:rPr lang="en-US" sz="2400" b="1" dirty="0" smtClean="0">
                <a:solidFill>
                  <a:srgbClr val="7030A0"/>
                </a:solidFill>
              </a:rPr>
              <a:t>financial</a:t>
            </a:r>
            <a:r>
              <a:rPr lang="en-US" sz="2400" dirty="0" smtClean="0">
                <a:solidFill>
                  <a:srgbClr val="7030A0"/>
                </a:solidFill>
              </a:rPr>
              <a:t> and </a:t>
            </a:r>
            <a:r>
              <a:rPr lang="en-US" sz="2400" b="1" dirty="0" smtClean="0">
                <a:solidFill>
                  <a:srgbClr val="7030A0"/>
                </a:solidFill>
              </a:rPr>
              <a:t>planning sectors </a:t>
            </a:r>
            <a:r>
              <a:rPr lang="en-US" sz="2400" dirty="0" smtClean="0">
                <a:solidFill>
                  <a:srgbClr val="7030A0"/>
                </a:solidFill>
              </a:rPr>
              <a:t>among others</a:t>
            </a:r>
          </a:p>
          <a:p>
            <a:pPr marL="365125" indent="-365125">
              <a:lnSpc>
                <a:spcPct val="120000"/>
              </a:lnSpc>
            </a:pPr>
            <a:endParaRPr lang="en-US" sz="2400" dirty="0" smtClean="0">
              <a:solidFill>
                <a:srgbClr val="7030A0"/>
              </a:solidFill>
            </a:endParaRPr>
          </a:p>
          <a:p>
            <a:pPr marL="365125" indent="-365125">
              <a:lnSpc>
                <a:spcPct val="120000"/>
              </a:lnSpc>
            </a:pPr>
            <a:r>
              <a:rPr lang="en-US" sz="2400" dirty="0" smtClean="0">
                <a:solidFill>
                  <a:srgbClr val="7030A0"/>
                </a:solidFill>
              </a:rPr>
              <a:t>It consists of adaptive and participated processes with the aim  of improving the health of the coastal system as a whole by protecting sensitive ecosystems, maintaining flows in highly dynamic environments and adapting human uses, settlements and activities to complex changes</a:t>
            </a:r>
            <a:endParaRPr lang="en-US" sz="2400" dirty="0">
              <a:solidFill>
                <a:srgbClr val="7030A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90600" y="-304800"/>
            <a:ext cx="8305800" cy="1219200"/>
          </a:xfrm>
        </p:spPr>
        <p:txBody>
          <a:bodyPr>
            <a:normAutofit/>
          </a:bodyPr>
          <a:lstStyle/>
          <a:p>
            <a:r>
              <a:rPr lang="en-US" sz="3200" b="1" dirty="0" smtClean="0">
                <a:solidFill>
                  <a:schemeClr val="accent5">
                    <a:lumMod val="75000"/>
                  </a:schemeClr>
                </a:solidFill>
                <a:effectLst>
                  <a:outerShdw blurRad="38100" dist="38100" dir="2700000" algn="tl">
                    <a:srgbClr val="000000">
                      <a:alpha val="43137"/>
                    </a:srgbClr>
                  </a:outerShdw>
                </a:effectLst>
              </a:rPr>
              <a:t>International Recommendations for ICZM</a:t>
            </a:r>
            <a:endParaRPr lang="en-US" sz="3200" b="1" dirty="0">
              <a:solidFill>
                <a:schemeClr val="accent5">
                  <a:lumMod val="75000"/>
                </a:schemeClr>
              </a:solidFill>
              <a:effectLst>
                <a:outerShdw blurRad="38100" dist="38100" dir="2700000" algn="tl">
                  <a:srgbClr val="000000">
                    <a:alpha val="43137"/>
                  </a:srgbClr>
                </a:outerShdw>
              </a:effectLst>
            </a:endParaRPr>
          </a:p>
        </p:txBody>
      </p:sp>
      <p:sp>
        <p:nvSpPr>
          <p:cNvPr id="6" name="Rectangle 3"/>
          <p:cNvSpPr txBox="1">
            <a:spLocks noChangeArrowheads="1"/>
          </p:cNvSpPr>
          <p:nvPr/>
        </p:nvSpPr>
        <p:spPr>
          <a:xfrm>
            <a:off x="990600" y="838200"/>
            <a:ext cx="8153400" cy="45720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en-US" sz="2400" dirty="0" smtClean="0">
                <a:solidFill>
                  <a:srgbClr val="7030A0"/>
                </a:solidFill>
              </a:rPr>
              <a:t>Concept developed in 1992 during the </a:t>
            </a:r>
            <a:r>
              <a:rPr lang="en-US" sz="2400" b="1" dirty="0" smtClean="0">
                <a:solidFill>
                  <a:srgbClr val="7030A0"/>
                </a:solidFill>
              </a:rPr>
              <a:t>Earth Summit of Rio de Janeiro</a:t>
            </a:r>
          </a:p>
          <a:p>
            <a:pPr marL="731520" lvl="1" indent="-274320" algn="just">
              <a:spcBef>
                <a:spcPts val="600"/>
              </a:spcBef>
              <a:buClr>
                <a:schemeClr val="accent2"/>
              </a:buClr>
              <a:buSzPct val="85000"/>
              <a:buFont typeface="Wingdings 2"/>
              <a:buChar char=""/>
            </a:pPr>
            <a:r>
              <a:rPr lang="en-US" sz="2000" dirty="0" smtClean="0">
                <a:solidFill>
                  <a:srgbClr val="7030A0"/>
                </a:solidFill>
              </a:rPr>
              <a:t>Policy regarding ICZM is within Agenda 21, </a:t>
            </a:r>
            <a:r>
              <a:rPr lang="en-US" sz="2000" i="1" dirty="0" smtClean="0">
                <a:solidFill>
                  <a:srgbClr val="7030A0"/>
                </a:solidFill>
              </a:rPr>
              <a:t>Chapter </a:t>
            </a:r>
            <a:r>
              <a:rPr lang="en-US" sz="2000" dirty="0" smtClean="0">
                <a:solidFill>
                  <a:srgbClr val="7030A0"/>
                </a:solidFill>
              </a:rPr>
              <a:t>17: “Protection of the oceans, all kinds of seas, including enclosed and semi-enclosed seas, and coastal areas and the protection, rational use and development of their living resources”.</a:t>
            </a:r>
          </a:p>
          <a:p>
            <a:pPr marL="731520" lvl="1" indent="-274320" algn="just">
              <a:spcBef>
                <a:spcPts val="600"/>
              </a:spcBef>
              <a:buClr>
                <a:schemeClr val="accent2"/>
              </a:buClr>
              <a:buSzPct val="85000"/>
              <a:buFont typeface="Wingdings 2"/>
              <a:buChar char=""/>
            </a:pPr>
            <a:r>
              <a:rPr lang="en-US" sz="2000" dirty="0" err="1" smtClean="0">
                <a:solidFill>
                  <a:srgbClr val="7030A0"/>
                </a:solidFill>
              </a:rPr>
              <a:t>Programme</a:t>
            </a:r>
            <a:r>
              <a:rPr lang="en-US" sz="2000" dirty="0" smtClean="0">
                <a:solidFill>
                  <a:srgbClr val="7030A0"/>
                </a:solidFill>
              </a:rPr>
              <a:t> Area: Integrated management and sustainable development of coastal and marine areas, including exclusive economic zones </a:t>
            </a:r>
          </a:p>
          <a:p>
            <a:pPr marL="274320" indent="-274320" algn="just">
              <a:spcBef>
                <a:spcPts val="600"/>
              </a:spcBef>
              <a:buClr>
                <a:schemeClr val="accent2"/>
              </a:buClr>
              <a:buSzPct val="85000"/>
            </a:pPr>
            <a:endParaRPr lang="en-US" sz="2000" dirty="0" smtClean="0">
              <a:solidFill>
                <a:srgbClr val="7030A0"/>
              </a:solidFill>
            </a:endParaRPr>
          </a:p>
          <a:p>
            <a:pPr marL="274320" lvl="0" indent="-274320" algn="just">
              <a:spcBef>
                <a:spcPts val="600"/>
              </a:spcBef>
              <a:buClr>
                <a:schemeClr val="accent2"/>
              </a:buClr>
              <a:buSzPct val="85000"/>
              <a:buFont typeface="Wingdings 2"/>
              <a:buChar char=""/>
            </a:pPr>
            <a:r>
              <a:rPr lang="en-US" sz="2400" b="1" dirty="0" smtClean="0">
                <a:solidFill>
                  <a:srgbClr val="7030A0"/>
                </a:solidFill>
              </a:rPr>
              <a:t>Integrated Coastal Management Law – FAO legislative study</a:t>
            </a:r>
          </a:p>
          <a:p>
            <a:pPr marL="731520" lvl="1" indent="-274320" algn="just">
              <a:spcBef>
                <a:spcPts val="600"/>
              </a:spcBef>
              <a:buClr>
                <a:schemeClr val="accent2"/>
              </a:buClr>
              <a:buSzPct val="85000"/>
              <a:buFont typeface="Wingdings 2"/>
              <a:buChar char=""/>
            </a:pPr>
            <a:r>
              <a:rPr lang="en-US" sz="2000" dirty="0" smtClean="0">
                <a:solidFill>
                  <a:srgbClr val="7030A0"/>
                </a:solidFill>
              </a:rPr>
              <a:t>Overviews of the subject and sets out the context within which national ICM laws must be developed</a:t>
            </a:r>
          </a:p>
          <a:p>
            <a:pPr marL="731520" lvl="1" indent="-274320" algn="just">
              <a:spcBef>
                <a:spcPts val="600"/>
              </a:spcBef>
              <a:buClr>
                <a:schemeClr val="accent2"/>
              </a:buClr>
              <a:buSzPct val="85000"/>
              <a:buFont typeface="Wingdings 2"/>
              <a:buChar char=""/>
            </a:pPr>
            <a:r>
              <a:rPr lang="en-US" sz="2000" dirty="0" smtClean="0">
                <a:solidFill>
                  <a:srgbClr val="7030A0"/>
                </a:solidFill>
              </a:rPr>
              <a:t>Process of developing a legal framework for ICM and key issues</a:t>
            </a:r>
          </a:p>
          <a:p>
            <a:pPr marL="731520" lvl="1" indent="-274320" algn="just">
              <a:spcBef>
                <a:spcPts val="600"/>
              </a:spcBef>
              <a:buClr>
                <a:schemeClr val="accent2"/>
              </a:buClr>
              <a:buSzPct val="85000"/>
              <a:buFont typeface="Wingdings 2"/>
              <a:buChar char=""/>
            </a:pPr>
            <a:r>
              <a:rPr lang="en-US" sz="2000" dirty="0" smtClean="0">
                <a:solidFill>
                  <a:srgbClr val="7030A0"/>
                </a:solidFill>
              </a:rPr>
              <a:t>Focuses on different legal approaches and techniques that may be used to achieve different ICM objectives</a:t>
            </a:r>
          </a:p>
          <a:p>
            <a:pPr marL="274320" indent="-274320" algn="just">
              <a:spcBef>
                <a:spcPts val="600"/>
              </a:spcBef>
              <a:buClr>
                <a:schemeClr val="accent2"/>
              </a:buClr>
              <a:buSzPct val="85000"/>
            </a:pPr>
            <a:endParaRPr lang="en-US" sz="2000" dirty="0" smtClean="0">
              <a:solidFill>
                <a:srgbClr val="7030A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990600" y="0"/>
            <a:ext cx="8153400" cy="48768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en-US" sz="2400" b="1" dirty="0" smtClean="0">
                <a:solidFill>
                  <a:srgbClr val="7030A0"/>
                </a:solidFill>
              </a:rPr>
              <a:t>Integrated Coastal Management Law – FAO (1990s)</a:t>
            </a:r>
          </a:p>
          <a:p>
            <a:pPr marL="731520" lvl="1" indent="-274320" algn="just">
              <a:spcBef>
                <a:spcPts val="600"/>
              </a:spcBef>
              <a:buClr>
                <a:schemeClr val="accent2"/>
              </a:buClr>
              <a:buSzPct val="85000"/>
              <a:buFont typeface="Wingdings 2"/>
              <a:buChar char=""/>
            </a:pPr>
            <a:r>
              <a:rPr lang="en-US" sz="2000" dirty="0" smtClean="0">
                <a:solidFill>
                  <a:srgbClr val="7030A0"/>
                </a:solidFill>
              </a:rPr>
              <a:t>Overview of the subject and sets out the context within which national ICM laws must be developed</a:t>
            </a:r>
          </a:p>
          <a:p>
            <a:pPr marL="731520" lvl="1" indent="-274320" algn="just">
              <a:spcBef>
                <a:spcPts val="600"/>
              </a:spcBef>
              <a:buClr>
                <a:schemeClr val="accent2"/>
              </a:buClr>
              <a:buSzPct val="85000"/>
              <a:buFont typeface="Wingdings 2"/>
              <a:buChar char=""/>
            </a:pPr>
            <a:r>
              <a:rPr lang="en-US" sz="2000" dirty="0" smtClean="0">
                <a:solidFill>
                  <a:srgbClr val="7030A0"/>
                </a:solidFill>
              </a:rPr>
              <a:t>Process of developing a legal framework for ICM and key issues</a:t>
            </a:r>
          </a:p>
          <a:p>
            <a:pPr marL="731520" lvl="1" indent="-274320" algn="just">
              <a:spcBef>
                <a:spcPts val="600"/>
              </a:spcBef>
              <a:buClr>
                <a:schemeClr val="accent2"/>
              </a:buClr>
              <a:buSzPct val="85000"/>
              <a:buFont typeface="Wingdings 2"/>
              <a:buChar char=""/>
            </a:pPr>
            <a:r>
              <a:rPr lang="en-US" sz="2000" dirty="0" smtClean="0">
                <a:solidFill>
                  <a:srgbClr val="7030A0"/>
                </a:solidFill>
              </a:rPr>
              <a:t>Focuses on different legal approaches and techniques that may be used to achieve different ICM objectives</a:t>
            </a:r>
          </a:p>
          <a:p>
            <a:pPr marL="274320" lvl="0" indent="-274320" algn="just">
              <a:spcBef>
                <a:spcPts val="600"/>
              </a:spcBef>
              <a:buClr>
                <a:schemeClr val="accent2"/>
              </a:buClr>
              <a:buSzPct val="85000"/>
              <a:buFont typeface="Wingdings 2"/>
              <a:buChar char=""/>
            </a:pPr>
            <a:endParaRPr lang="en-US" sz="2400" dirty="0" smtClean="0">
              <a:solidFill>
                <a:srgbClr val="7030A0"/>
              </a:solidFill>
            </a:endParaRPr>
          </a:p>
          <a:p>
            <a:pPr marL="274320" lvl="0" indent="-274320" algn="just">
              <a:spcBef>
                <a:spcPts val="600"/>
              </a:spcBef>
              <a:buClr>
                <a:schemeClr val="accent2"/>
              </a:buClr>
              <a:buSzPct val="85000"/>
              <a:buFont typeface="Wingdings 2"/>
              <a:buChar char=""/>
            </a:pPr>
            <a:r>
              <a:rPr lang="en-US" sz="2400" b="1" dirty="0" smtClean="0">
                <a:solidFill>
                  <a:srgbClr val="7030A0"/>
                </a:solidFill>
              </a:rPr>
              <a:t>World Coast Conference 1993, Netherlands</a:t>
            </a:r>
          </a:p>
          <a:p>
            <a:pPr marL="731520" lvl="1" indent="-274320" algn="just">
              <a:spcBef>
                <a:spcPts val="600"/>
              </a:spcBef>
              <a:buClr>
                <a:schemeClr val="accent2"/>
              </a:buClr>
              <a:buSzPct val="85000"/>
              <a:buFont typeface="Wingdings 2"/>
              <a:buChar char=""/>
            </a:pPr>
            <a:r>
              <a:rPr lang="en-US" sz="2000" dirty="0" smtClean="0">
                <a:solidFill>
                  <a:srgbClr val="7030A0"/>
                </a:solidFill>
              </a:rPr>
              <a:t>Examined actions to strengthen capabilities for progressive sustainable development and integrated coastal zone management (ICZM)</a:t>
            </a: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a:p>
            <a:pPr marL="274320" indent="-274320" algn="just">
              <a:spcBef>
                <a:spcPts val="600"/>
              </a:spcBef>
              <a:buClr>
                <a:schemeClr val="accent2"/>
              </a:buClr>
              <a:buSzPct val="85000"/>
              <a:buFont typeface="Wingdings 2"/>
              <a:buChar char=""/>
            </a:pPr>
            <a:r>
              <a:rPr lang="en-US" sz="2400" b="1" dirty="0" smtClean="0">
                <a:solidFill>
                  <a:srgbClr val="7030A0"/>
                </a:solidFill>
              </a:rPr>
              <a:t>1976 Barcelona Convention for Protection against Pollution in the Mediterranean Sea </a:t>
            </a:r>
          </a:p>
          <a:p>
            <a:pPr marL="731520" lvl="1" indent="-274320" algn="just">
              <a:spcBef>
                <a:spcPts val="600"/>
              </a:spcBef>
              <a:buClr>
                <a:schemeClr val="accent2"/>
              </a:buClr>
              <a:buSzPct val="85000"/>
              <a:buFont typeface="Wingdings 2"/>
              <a:buChar char=""/>
            </a:pPr>
            <a:r>
              <a:rPr lang="en-US" sz="2000" dirty="0" smtClean="0">
                <a:solidFill>
                  <a:srgbClr val="7030A0"/>
                </a:solidFill>
              </a:rPr>
              <a:t>Aim: To promote the integrated management of coastal zones, taking into account the protection of zones of ecological and landscape interest and the rational use of natural resources.</a:t>
            </a:r>
          </a:p>
          <a:p>
            <a:pPr marL="274320" indent="-274320" algn="just">
              <a:spcBef>
                <a:spcPts val="600"/>
              </a:spcBef>
              <a:buClr>
                <a:schemeClr val="accent2"/>
              </a:buClr>
              <a:buSzPct val="85000"/>
              <a:buFont typeface="Wingdings 2"/>
              <a:buChar char=""/>
            </a:pPr>
            <a:endParaRPr lang="en-US" sz="2000" dirty="0" smtClean="0">
              <a:solidFill>
                <a:srgbClr val="7030A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990600" y="0"/>
            <a:ext cx="8153400" cy="47244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en-US" sz="2000" b="1" dirty="0" smtClean="0">
                <a:solidFill>
                  <a:srgbClr val="7030A0"/>
                </a:solidFill>
              </a:rPr>
              <a:t>Helsinki Convention 1974</a:t>
            </a:r>
          </a:p>
          <a:p>
            <a:pPr marL="731520" lvl="1" indent="-274320" algn="just">
              <a:spcBef>
                <a:spcPts val="600"/>
              </a:spcBef>
              <a:buClr>
                <a:schemeClr val="accent2"/>
              </a:buClr>
              <a:buSzPct val="85000"/>
              <a:buFont typeface="Wingdings 2"/>
              <a:buChar char=""/>
            </a:pPr>
            <a:r>
              <a:rPr lang="en-US" dirty="0" smtClean="0">
                <a:solidFill>
                  <a:srgbClr val="7030A0"/>
                </a:solidFill>
              </a:rPr>
              <a:t>Recommendations of specific interest to ICZM</a:t>
            </a: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a:p>
            <a:pPr marL="274320" indent="-274320" algn="just">
              <a:spcBef>
                <a:spcPts val="600"/>
              </a:spcBef>
              <a:buClr>
                <a:schemeClr val="accent2"/>
              </a:buClr>
              <a:buSzPct val="85000"/>
              <a:buFont typeface="Wingdings 2"/>
              <a:buChar char=""/>
            </a:pPr>
            <a:r>
              <a:rPr lang="en-US" sz="2000" b="1" dirty="0" smtClean="0">
                <a:solidFill>
                  <a:srgbClr val="7030A0"/>
                </a:solidFill>
              </a:rPr>
              <a:t>Strategic Action Plan for the Environmental Protection and Rehabilitation of the Black Sea</a:t>
            </a:r>
          </a:p>
          <a:p>
            <a:pPr marL="731520" lvl="1" indent="-274320" algn="just">
              <a:spcBef>
                <a:spcPts val="600"/>
              </a:spcBef>
              <a:buClr>
                <a:schemeClr val="accent2"/>
              </a:buClr>
              <a:buSzPct val="85000"/>
              <a:buFont typeface="Wingdings 2"/>
              <a:buChar char=""/>
            </a:pPr>
            <a:r>
              <a:rPr lang="en-US" dirty="0" smtClean="0">
                <a:solidFill>
                  <a:srgbClr val="7030A0"/>
                </a:solidFill>
              </a:rPr>
              <a:t>Adopted in 2009 establishes ICZM as one of its 3 key management approaches.</a:t>
            </a:r>
          </a:p>
          <a:p>
            <a:pPr marL="731520" lvl="1" indent="-274320" algn="just">
              <a:spcBef>
                <a:spcPts val="600"/>
              </a:spcBef>
              <a:buClr>
                <a:schemeClr val="accent2"/>
              </a:buClr>
              <a:buSzPct val="85000"/>
            </a:pPr>
            <a:endParaRPr lang="en-US" dirty="0" smtClean="0">
              <a:solidFill>
                <a:srgbClr val="7030A0"/>
              </a:solidFill>
            </a:endParaRPr>
          </a:p>
          <a:p>
            <a:pPr marL="274320" lvl="0" indent="-274320" algn="just">
              <a:spcBef>
                <a:spcPts val="600"/>
              </a:spcBef>
              <a:buClr>
                <a:schemeClr val="accent2"/>
              </a:buClr>
              <a:buSzPct val="85000"/>
              <a:buFont typeface="Wingdings 2"/>
              <a:buChar char=""/>
            </a:pPr>
            <a:r>
              <a:rPr lang="en-US" sz="2000" b="1" dirty="0" smtClean="0">
                <a:solidFill>
                  <a:srgbClr val="7030A0"/>
                </a:solidFill>
              </a:rPr>
              <a:t>European Union </a:t>
            </a:r>
          </a:p>
          <a:p>
            <a:pPr marL="731520" lvl="1" indent="-274320" algn="just">
              <a:spcBef>
                <a:spcPts val="600"/>
              </a:spcBef>
              <a:buClr>
                <a:schemeClr val="accent2"/>
              </a:buClr>
              <a:buSzPct val="85000"/>
              <a:buFont typeface="Wingdings 2"/>
              <a:buChar char=""/>
            </a:pPr>
            <a:r>
              <a:rPr lang="en-US" dirty="0" smtClean="0">
                <a:solidFill>
                  <a:srgbClr val="7030A0"/>
                </a:solidFill>
              </a:rPr>
              <a:t>1973 :the Council of Europe concluded a Resolution on the Protection of the Coastline (Resolution (73) 29). </a:t>
            </a:r>
          </a:p>
          <a:p>
            <a:pPr marL="731520" lvl="1" indent="-274320" algn="just">
              <a:spcBef>
                <a:spcPts val="600"/>
              </a:spcBef>
              <a:buClr>
                <a:schemeClr val="accent2"/>
              </a:buClr>
              <a:buSzPct val="85000"/>
              <a:buFont typeface="Wingdings 2"/>
              <a:buChar char=""/>
            </a:pPr>
            <a:r>
              <a:rPr lang="en-US" dirty="0" smtClean="0">
                <a:solidFill>
                  <a:srgbClr val="7030A0"/>
                </a:solidFill>
              </a:rPr>
              <a:t>1983: European Regional/Spatial Planning Charter</a:t>
            </a:r>
          </a:p>
          <a:p>
            <a:pPr marL="731520" lvl="1" indent="-274320" algn="just">
              <a:spcBef>
                <a:spcPts val="600"/>
              </a:spcBef>
              <a:buClr>
                <a:schemeClr val="accent2"/>
              </a:buClr>
              <a:buSzPct val="85000"/>
              <a:buFont typeface="Wingdings 2"/>
              <a:buChar char=""/>
            </a:pPr>
            <a:r>
              <a:rPr lang="en-US" dirty="0" smtClean="0">
                <a:solidFill>
                  <a:srgbClr val="7030A0"/>
                </a:solidFill>
              </a:rPr>
              <a:t>Council of Europe supported work on a Model Law on coastal protection and a code of conduct for coastal zones.</a:t>
            </a:r>
          </a:p>
          <a:p>
            <a:pPr marL="731520" lvl="1" indent="-274320" algn="just">
              <a:spcBef>
                <a:spcPts val="600"/>
              </a:spcBef>
              <a:buClr>
                <a:schemeClr val="accent2"/>
              </a:buClr>
              <a:buSzPct val="85000"/>
              <a:buFont typeface="Wingdings 2"/>
              <a:buChar char=""/>
            </a:pPr>
            <a:r>
              <a:rPr lang="en-US" dirty="0" smtClean="0">
                <a:solidFill>
                  <a:srgbClr val="7030A0"/>
                </a:solidFill>
              </a:rPr>
              <a:t>From 1973 to 1976 and from 1977 to 1981: Launching of European Community action </a:t>
            </a:r>
            <a:r>
              <a:rPr lang="en-US" dirty="0" err="1" smtClean="0">
                <a:solidFill>
                  <a:srgbClr val="7030A0"/>
                </a:solidFill>
              </a:rPr>
              <a:t>programmes</a:t>
            </a:r>
            <a:endParaRPr lang="en-US"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1981: European Coastal Charter</a:t>
            </a:r>
          </a:p>
          <a:p>
            <a:pPr marL="731520" lvl="1" indent="-274320" algn="just">
              <a:spcBef>
                <a:spcPts val="600"/>
              </a:spcBef>
              <a:buClr>
                <a:schemeClr val="accent2"/>
              </a:buClr>
              <a:buSzPct val="85000"/>
              <a:buFont typeface="Wingdings 2"/>
              <a:buChar char=""/>
            </a:pPr>
            <a:r>
              <a:rPr lang="en-US" dirty="0" smtClean="0">
                <a:solidFill>
                  <a:srgbClr val="7030A0"/>
                </a:solidFill>
              </a:rPr>
              <a:t>1996 to 1999: Operation of  a Demonstration </a:t>
            </a:r>
            <a:r>
              <a:rPr lang="en-US" dirty="0" err="1" smtClean="0">
                <a:solidFill>
                  <a:srgbClr val="7030A0"/>
                </a:solidFill>
              </a:rPr>
              <a:t>Programme</a:t>
            </a:r>
            <a:r>
              <a:rPr lang="en-US" dirty="0" smtClean="0">
                <a:solidFill>
                  <a:srgbClr val="7030A0"/>
                </a:solidFill>
              </a:rPr>
              <a:t> on Integrated Coastal Zone Management </a:t>
            </a:r>
          </a:p>
          <a:p>
            <a:pPr marL="274320" lvl="0" indent="-274320" algn="just">
              <a:spcBef>
                <a:spcPts val="600"/>
              </a:spcBef>
              <a:buClr>
                <a:schemeClr val="accent2"/>
              </a:buClr>
              <a:buSzPct val="85000"/>
              <a:buFont typeface="Wingdings 2"/>
              <a:buChar char=""/>
            </a:pPr>
            <a:endParaRPr lang="en-US" sz="2000" dirty="0" smtClean="0">
              <a:solidFill>
                <a:srgbClr val="7030A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0"/>
            <a:ext cx="8153400" cy="630942"/>
          </a:xfrm>
          <a:prstGeom prst="rect">
            <a:avLst/>
          </a:prstGeom>
        </p:spPr>
        <p:txBody>
          <a:bodyPr wrap="square">
            <a:spAutoFit/>
          </a:bodyPr>
          <a:lstStyle/>
          <a:p>
            <a:r>
              <a:rPr lang="en-US" sz="3500" b="1" dirty="0" smtClean="0">
                <a:solidFill>
                  <a:schemeClr val="accent5">
                    <a:lumMod val="75000"/>
                  </a:schemeClr>
                </a:solidFill>
                <a:effectLst>
                  <a:outerShdw blurRad="38100" dist="38100" dir="2700000" algn="tl">
                    <a:srgbClr val="000000">
                      <a:alpha val="43137"/>
                    </a:srgbClr>
                  </a:outerShdw>
                </a:effectLst>
              </a:rPr>
              <a:t>ICZM</a:t>
            </a:r>
            <a:r>
              <a:rPr lang="en-US" sz="3500" dirty="0" smtClean="0">
                <a:solidFill>
                  <a:schemeClr val="accent5">
                    <a:lumMod val="75000"/>
                  </a:schemeClr>
                </a:solidFill>
              </a:rPr>
              <a:t> </a:t>
            </a:r>
            <a:r>
              <a:rPr lang="en-US" sz="3500" b="1" dirty="0" smtClean="0">
                <a:solidFill>
                  <a:schemeClr val="accent5">
                    <a:lumMod val="75000"/>
                  </a:schemeClr>
                </a:solidFill>
                <a:effectLst>
                  <a:outerShdw blurRad="38100" dist="38100" dir="2700000" algn="tl">
                    <a:srgbClr val="000000">
                      <a:alpha val="43137"/>
                    </a:srgbClr>
                  </a:outerShdw>
                </a:effectLst>
              </a:rPr>
              <a:t>Recommendations In Africa</a:t>
            </a:r>
            <a:endParaRPr lang="en-US" sz="3500" dirty="0">
              <a:solidFill>
                <a:schemeClr val="accent5">
                  <a:lumMod val="75000"/>
                </a:schemeClr>
              </a:solidFill>
            </a:endParaRPr>
          </a:p>
        </p:txBody>
      </p:sp>
      <p:sp>
        <p:nvSpPr>
          <p:cNvPr id="3" name="Rectangle 3"/>
          <p:cNvSpPr txBox="1">
            <a:spLocks noChangeArrowheads="1"/>
          </p:cNvSpPr>
          <p:nvPr/>
        </p:nvSpPr>
        <p:spPr>
          <a:xfrm>
            <a:off x="1066800" y="990600"/>
            <a:ext cx="7772400" cy="49530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en-US" sz="2400" b="1" dirty="0" smtClean="0">
                <a:solidFill>
                  <a:srgbClr val="7030A0"/>
                </a:solidFill>
              </a:rPr>
              <a:t>Regional Seas </a:t>
            </a:r>
            <a:r>
              <a:rPr lang="en-US" sz="2400" b="1" dirty="0" err="1" smtClean="0">
                <a:solidFill>
                  <a:srgbClr val="7030A0"/>
                </a:solidFill>
              </a:rPr>
              <a:t>Programme</a:t>
            </a:r>
            <a:endParaRPr lang="en-US" sz="2400" b="1"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Launched in 1974 in the wake of the 1972 united nations conference on the human environment held in Stockholm</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One of UNEP’s most significant achievements in the past 35 years.</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Aim: to address the accelerating degradation of the world’s oceans and coastal areas through the sustainable management and use of the marine and coastal environment, by engaging </a:t>
            </a:r>
            <a:r>
              <a:rPr lang="en-US" dirty="0" err="1" smtClean="0">
                <a:solidFill>
                  <a:srgbClr val="7030A0"/>
                </a:solidFill>
              </a:rPr>
              <a:t>neighbouring</a:t>
            </a:r>
            <a:r>
              <a:rPr lang="en-US" dirty="0" smtClean="0">
                <a:solidFill>
                  <a:srgbClr val="7030A0"/>
                </a:solidFill>
              </a:rPr>
              <a:t> countries in comprehensive and specific actions to protect their shared marine environment.</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Sound environmental management to be coordinated and implemented by countries sharing a common body of water. </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r>
              <a:rPr lang="en-US" dirty="0" smtClean="0">
                <a:solidFill>
                  <a:srgbClr val="7030A0"/>
                </a:solidFill>
              </a:rPr>
              <a:t>Today. More than 143 countries participate in 13 regional seas </a:t>
            </a:r>
            <a:r>
              <a:rPr lang="en-US" dirty="0" err="1" smtClean="0">
                <a:solidFill>
                  <a:srgbClr val="7030A0"/>
                </a:solidFill>
              </a:rPr>
              <a:t>programmes</a:t>
            </a:r>
            <a:r>
              <a:rPr lang="en-US" dirty="0" smtClean="0">
                <a:solidFill>
                  <a:srgbClr val="7030A0"/>
                </a:solidFill>
              </a:rPr>
              <a:t> are established</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lvl="0" indent="-274320" algn="just">
              <a:spcBef>
                <a:spcPts val="600"/>
              </a:spcBef>
              <a:buClr>
                <a:schemeClr val="accent2"/>
              </a:buClr>
              <a:buSzPct val="85000"/>
            </a:pPr>
            <a:endParaRPr lang="en-US" sz="2400" b="1" dirty="0" smtClean="0">
              <a:solidFill>
                <a:srgbClr val="7030A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0"/>
            <a:ext cx="8077200" cy="6386364"/>
          </a:xfrm>
          <a:prstGeom prst="rect">
            <a:avLst/>
          </a:prstGeom>
        </p:spPr>
        <p:txBody>
          <a:bodyPr wrap="square">
            <a:spAutoFit/>
          </a:bodyPr>
          <a:lstStyle/>
          <a:p>
            <a:pPr marL="274320" indent="-274320" algn="just">
              <a:spcBef>
                <a:spcPts val="600"/>
              </a:spcBef>
              <a:buClr>
                <a:schemeClr val="accent2"/>
              </a:buClr>
              <a:buSzPct val="85000"/>
              <a:buFont typeface="Wingdings 2"/>
              <a:buChar char=""/>
            </a:pPr>
            <a:r>
              <a:rPr lang="en-US" sz="2200" b="1" dirty="0" smtClean="0">
                <a:solidFill>
                  <a:srgbClr val="7030A0"/>
                </a:solidFill>
              </a:rPr>
              <a:t>Convention for Cooperation in the Protection and Development of the Marine and Coastal Environment of the West and Central African Region, 1981</a:t>
            </a:r>
          </a:p>
          <a:p>
            <a:pPr marL="731520" lvl="1" indent="-274320" algn="just">
              <a:spcBef>
                <a:spcPts val="600"/>
              </a:spcBef>
              <a:buClr>
                <a:schemeClr val="accent2"/>
              </a:buClr>
              <a:buSzPct val="85000"/>
              <a:buFont typeface="Wingdings 2"/>
              <a:buChar char=""/>
            </a:pPr>
            <a:r>
              <a:rPr lang="en-US" dirty="0" smtClean="0">
                <a:solidFill>
                  <a:srgbClr val="7030A0"/>
                </a:solidFill>
              </a:rPr>
              <a:t>Adopted in 1981 but came into force in 1984</a:t>
            </a:r>
          </a:p>
          <a:p>
            <a:pPr marL="731520" lvl="1" indent="-274320" algn="just">
              <a:spcBef>
                <a:spcPts val="600"/>
              </a:spcBef>
              <a:buClr>
                <a:schemeClr val="accent2"/>
              </a:buClr>
              <a:buSzPct val="85000"/>
              <a:buFont typeface="Wingdings 2"/>
              <a:buChar char=""/>
            </a:pPr>
            <a:r>
              <a:rPr lang="en-US" dirty="0" smtClean="0">
                <a:solidFill>
                  <a:srgbClr val="7030A0"/>
                </a:solidFill>
              </a:rPr>
              <a:t>Covers the marine environment, coastal zones and related inland waters falling within the jurisdiction of the States of the Western African Region, from Mauritania to South Africa</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lvl="0" indent="-274320" algn="just">
              <a:spcBef>
                <a:spcPts val="600"/>
              </a:spcBef>
              <a:buClr>
                <a:schemeClr val="accent2"/>
              </a:buClr>
              <a:buSzPct val="85000"/>
              <a:buFont typeface="Wingdings 2"/>
              <a:buChar char=""/>
            </a:pPr>
            <a:r>
              <a:rPr lang="en-US" sz="2400" b="1" dirty="0" err="1" smtClean="0">
                <a:solidFill>
                  <a:srgbClr val="7030A0"/>
                </a:solidFill>
              </a:rPr>
              <a:t>Arusha</a:t>
            </a:r>
            <a:r>
              <a:rPr lang="en-US" sz="2400" b="1" dirty="0" smtClean="0">
                <a:solidFill>
                  <a:srgbClr val="7030A0"/>
                </a:solidFill>
              </a:rPr>
              <a:t> Declaration, 1993</a:t>
            </a:r>
          </a:p>
          <a:p>
            <a:pPr marL="731520" lvl="1" indent="-274320" algn="just">
              <a:spcBef>
                <a:spcPts val="600"/>
              </a:spcBef>
              <a:buClr>
                <a:schemeClr val="accent2"/>
              </a:buClr>
              <a:buSzPct val="85000"/>
              <a:buFont typeface="Wingdings 2"/>
              <a:buChar char=""/>
            </a:pPr>
            <a:r>
              <a:rPr lang="en-US" dirty="0" smtClean="0">
                <a:solidFill>
                  <a:srgbClr val="7030A0"/>
                </a:solidFill>
              </a:rPr>
              <a:t>A policy statement by Ministers of Environment calling upon States to give emphasis to ICZM</a:t>
            </a:r>
          </a:p>
          <a:p>
            <a:pPr marL="731520" lvl="1" indent="-274320" algn="just">
              <a:spcBef>
                <a:spcPts val="600"/>
              </a:spcBef>
              <a:buClr>
                <a:schemeClr val="accent2"/>
              </a:buClr>
              <a:buSzPct val="85000"/>
              <a:buFont typeface="Wingdings 2"/>
              <a:buChar char=""/>
            </a:pPr>
            <a:r>
              <a:rPr lang="en-US" dirty="0" smtClean="0">
                <a:solidFill>
                  <a:srgbClr val="7030A0"/>
                </a:solidFill>
              </a:rPr>
              <a:t>Kenya, Mauritius, Mozambique, Madagascar, Seychelles, Tanzania</a:t>
            </a:r>
            <a:endParaRPr lang="en-US" sz="2200" b="1" dirty="0" smtClean="0">
              <a:solidFill>
                <a:srgbClr val="7030A0"/>
              </a:solidFill>
            </a:endParaRPr>
          </a:p>
          <a:p>
            <a:pPr marL="274320" indent="-274320" algn="just">
              <a:spcBef>
                <a:spcPts val="600"/>
              </a:spcBef>
              <a:buClr>
                <a:schemeClr val="accent2"/>
              </a:buClr>
              <a:buSzPct val="85000"/>
              <a:buFont typeface="Wingdings 2"/>
              <a:buChar char=""/>
            </a:pPr>
            <a:endParaRPr lang="en-US" sz="2200" b="1" dirty="0" smtClean="0">
              <a:solidFill>
                <a:srgbClr val="7030A0"/>
              </a:solidFill>
            </a:endParaRPr>
          </a:p>
          <a:p>
            <a:pPr marL="274320" indent="-274320" algn="just">
              <a:spcBef>
                <a:spcPts val="600"/>
              </a:spcBef>
              <a:buClr>
                <a:schemeClr val="accent2"/>
              </a:buClr>
              <a:buSzPct val="85000"/>
              <a:buFont typeface="Wingdings 2"/>
              <a:buChar char=""/>
            </a:pPr>
            <a:r>
              <a:rPr lang="en-US" sz="2200" b="1" dirty="0" smtClean="0">
                <a:solidFill>
                  <a:srgbClr val="7030A0"/>
                </a:solidFill>
              </a:rPr>
              <a:t>Policy Conference on ICZM in Eastern African and Island States, Seychelles, 1996 </a:t>
            </a:r>
          </a:p>
          <a:p>
            <a:pPr marL="731520" lvl="1" indent="-274320" algn="just">
              <a:spcBef>
                <a:spcPts val="600"/>
              </a:spcBef>
              <a:buClr>
                <a:schemeClr val="accent2"/>
              </a:buClr>
              <a:buSzPct val="85000"/>
              <a:buFont typeface="Wingdings 2"/>
              <a:buChar char=""/>
            </a:pPr>
            <a:r>
              <a:rPr lang="en-US" dirty="0" smtClean="0">
                <a:solidFill>
                  <a:srgbClr val="7030A0"/>
                </a:solidFill>
              </a:rPr>
              <a:t>Assessed the successes and failures since the </a:t>
            </a:r>
            <a:r>
              <a:rPr lang="en-US" dirty="0" err="1" smtClean="0">
                <a:solidFill>
                  <a:srgbClr val="7030A0"/>
                </a:solidFill>
              </a:rPr>
              <a:t>Arusha</a:t>
            </a:r>
            <a:r>
              <a:rPr lang="en-US" dirty="0" smtClean="0">
                <a:solidFill>
                  <a:srgbClr val="7030A0"/>
                </a:solidFill>
              </a:rPr>
              <a:t> Declaration</a:t>
            </a:r>
          </a:p>
          <a:p>
            <a:pPr marL="731520" lvl="1" indent="-274320" algn="just">
              <a:spcBef>
                <a:spcPts val="600"/>
              </a:spcBef>
              <a:buClr>
                <a:schemeClr val="accent2"/>
              </a:buClr>
              <a:buSzPct val="85000"/>
              <a:buFont typeface="Wingdings 2"/>
              <a:buChar char=""/>
            </a:pPr>
            <a:r>
              <a:rPr lang="en-US" dirty="0" smtClean="0">
                <a:solidFill>
                  <a:srgbClr val="7030A0"/>
                </a:solidFill>
              </a:rPr>
              <a:t>Discussed and agreed on actions needed to improve the situation</a:t>
            </a:r>
            <a:endParaRPr lang="en-US" sz="2000" dirty="0" smtClean="0">
              <a:solidFill>
                <a:srgbClr val="7030A0"/>
              </a:solidFill>
            </a:endParaRPr>
          </a:p>
          <a:p>
            <a:pPr marL="274320" indent="-274320" algn="just">
              <a:spcBef>
                <a:spcPts val="600"/>
              </a:spcBef>
              <a:buClr>
                <a:schemeClr val="accent2"/>
              </a:buClr>
              <a:buSzPct val="85000"/>
              <a:buFont typeface="Wingdings 2"/>
              <a:buChar char=""/>
            </a:pPr>
            <a:endParaRPr lang="en-US"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09600"/>
            <a:ext cx="7498080" cy="1143000"/>
          </a:xfrm>
        </p:spPr>
        <p:txBody>
          <a:bodyPr>
            <a:normAutofit fontScale="90000"/>
          </a:bodyPr>
          <a:lstStyle/>
          <a:p>
            <a:pPr algn="ctr"/>
            <a:r>
              <a:rPr lang="en-US" b="1" dirty="0" smtClean="0">
                <a:solidFill>
                  <a:schemeClr val="accent5">
                    <a:lumMod val="75000"/>
                  </a:schemeClr>
                </a:solidFill>
              </a:rPr>
              <a:t>General Concepts Of Integrated Coastal Zone Planning and Management</a:t>
            </a:r>
            <a:endParaRPr lang="en-US" b="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0"/>
            <a:ext cx="7924800" cy="6124754"/>
          </a:xfrm>
          <a:prstGeom prst="rect">
            <a:avLst/>
          </a:prstGeom>
        </p:spPr>
        <p:txBody>
          <a:bodyPr wrap="square">
            <a:spAutoFit/>
          </a:bodyPr>
          <a:lstStyle/>
          <a:p>
            <a:pPr marL="274320" lvl="0" indent="-274320" algn="just">
              <a:spcBef>
                <a:spcPts val="600"/>
              </a:spcBef>
              <a:buClr>
                <a:schemeClr val="accent2"/>
              </a:buClr>
              <a:buSzPct val="85000"/>
              <a:buFont typeface="Wingdings 2"/>
              <a:buChar char=""/>
            </a:pPr>
            <a:r>
              <a:rPr lang="en-US" sz="2400" b="1" dirty="0" smtClean="0">
                <a:solidFill>
                  <a:srgbClr val="7030A0"/>
                </a:solidFill>
              </a:rPr>
              <a:t>Policy Conference on ICZM in Eastern Africa and the Island States</a:t>
            </a:r>
            <a:r>
              <a:rPr lang="en-US" sz="2400" dirty="0" smtClean="0">
                <a:solidFill>
                  <a:srgbClr val="7030A0"/>
                </a:solidFill>
              </a:rPr>
              <a:t>, October 1996</a:t>
            </a:r>
          </a:p>
          <a:p>
            <a:pPr marL="274320" lvl="0" indent="-274320" algn="just">
              <a:spcBef>
                <a:spcPts val="600"/>
              </a:spcBef>
              <a:buClr>
                <a:schemeClr val="accent2"/>
              </a:buClr>
              <a:buSzPct val="85000"/>
            </a:pPr>
            <a:endParaRPr lang="en-US" sz="2400" b="1" dirty="0" smtClean="0">
              <a:solidFill>
                <a:srgbClr val="7030A0"/>
              </a:solidFill>
            </a:endParaRPr>
          </a:p>
          <a:p>
            <a:pPr marL="731520" lvl="1" indent="-274320" algn="just">
              <a:spcBef>
                <a:spcPts val="600"/>
              </a:spcBef>
              <a:buClr>
                <a:schemeClr val="accent2"/>
              </a:buClr>
              <a:buSzPct val="85000"/>
              <a:buFont typeface="Wingdings 2"/>
              <a:buChar char=""/>
            </a:pPr>
            <a:r>
              <a:rPr lang="en-US" sz="2000" dirty="0" smtClean="0">
                <a:solidFill>
                  <a:srgbClr val="7030A0"/>
                </a:solidFill>
              </a:rPr>
              <a:t>Signed in 1985 but came into force in 1996</a:t>
            </a: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a:p>
            <a:pPr marL="731520" lvl="1" indent="-274320" algn="just">
              <a:spcBef>
                <a:spcPts val="600"/>
              </a:spcBef>
              <a:buClr>
                <a:schemeClr val="accent2"/>
              </a:buClr>
              <a:buSzPct val="85000"/>
              <a:buFont typeface="Wingdings 2"/>
              <a:buChar char=""/>
            </a:pPr>
            <a:r>
              <a:rPr lang="en-US" sz="2000" dirty="0" smtClean="0">
                <a:solidFill>
                  <a:srgbClr val="7030A0"/>
                </a:solidFill>
              </a:rPr>
              <a:t>Mechanism for regional cooperation, coordination and collaborative actions in the eastern and southern African region that enables the contracting parties to harness resources and expertise from a wide range of stakeholders and interest groups towards solving interlinked problems of the coastal and marine environment including critical national and trans boundary issues</a:t>
            </a: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a:p>
            <a:pPr marL="731520" lvl="1" indent="-274320" algn="just">
              <a:spcBef>
                <a:spcPts val="600"/>
              </a:spcBef>
              <a:buClr>
                <a:schemeClr val="accent2"/>
              </a:buClr>
              <a:buSzPct val="85000"/>
              <a:buFont typeface="Wingdings 2"/>
              <a:buChar char=""/>
            </a:pPr>
            <a:r>
              <a:rPr lang="en-US" sz="2000" dirty="0" smtClean="0">
                <a:solidFill>
                  <a:srgbClr val="7030A0"/>
                </a:solidFill>
              </a:rPr>
              <a:t>Forms part of the regional seas conventions and action plans </a:t>
            </a: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a:p>
            <a:pPr marL="731520" lvl="1" indent="-274320" algn="just">
              <a:spcBef>
                <a:spcPts val="600"/>
              </a:spcBef>
              <a:buClr>
                <a:schemeClr val="accent2"/>
              </a:buClr>
              <a:buSzPct val="85000"/>
              <a:buFont typeface="Wingdings 2"/>
              <a:buChar char=""/>
            </a:pPr>
            <a:r>
              <a:rPr lang="en-US" sz="2000" dirty="0" smtClean="0">
                <a:solidFill>
                  <a:srgbClr val="7030A0"/>
                </a:solidFill>
              </a:rPr>
              <a:t>Area extends from Somalia in the north to the republic of south Africa in the south, covering 10 states, five of which are island states in the western Indian ocean and five mainland states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90600" y="152400"/>
            <a:ext cx="8001000" cy="4572000"/>
          </a:xfrm>
          <a:prstGeom prst="rect">
            <a:avLst/>
          </a:prstGeom>
        </p:spPr>
        <p:txBody>
          <a:bodyPr vert="horz">
            <a:noAutofit/>
          </a:bodyPr>
          <a:lstStyle/>
          <a:p>
            <a:pPr marL="731520" lvl="1" indent="-274320" algn="just">
              <a:spcBef>
                <a:spcPts val="600"/>
              </a:spcBef>
              <a:buClr>
                <a:schemeClr val="accent2"/>
              </a:buClr>
              <a:buSzPct val="85000"/>
            </a:pPr>
            <a:endParaRPr lang="en-US" dirty="0" smtClean="0">
              <a:solidFill>
                <a:srgbClr val="7030A0"/>
              </a:solidFill>
            </a:endParaRPr>
          </a:p>
          <a:p>
            <a:pPr marL="274320" indent="-274320" algn="just">
              <a:spcBef>
                <a:spcPts val="600"/>
              </a:spcBef>
              <a:buClr>
                <a:schemeClr val="accent2"/>
              </a:buClr>
              <a:buSzPct val="85000"/>
              <a:buFont typeface="Wingdings 2"/>
              <a:buChar char=""/>
            </a:pPr>
            <a:r>
              <a:rPr lang="en-US" sz="2200" b="1" dirty="0" smtClean="0">
                <a:solidFill>
                  <a:srgbClr val="7030A0"/>
                </a:solidFill>
              </a:rPr>
              <a:t>Indian Ocean Commission (COI) - Regional </a:t>
            </a:r>
            <a:r>
              <a:rPr lang="en-US" sz="2200" b="1" dirty="0" err="1" smtClean="0">
                <a:solidFill>
                  <a:srgbClr val="7030A0"/>
                </a:solidFill>
              </a:rPr>
              <a:t>Programme</a:t>
            </a:r>
            <a:r>
              <a:rPr lang="en-US" sz="2200" b="1" dirty="0" smtClean="0">
                <a:solidFill>
                  <a:srgbClr val="7030A0"/>
                </a:solidFill>
              </a:rPr>
              <a:t> for the Sustainable Management of the Coastal Zones of the Countries of the Indian Ocean (</a:t>
            </a:r>
            <a:r>
              <a:rPr lang="en-US" sz="2200" b="1" dirty="0" err="1" smtClean="0">
                <a:solidFill>
                  <a:srgbClr val="7030A0"/>
                </a:solidFill>
              </a:rPr>
              <a:t>ReCoMaP</a:t>
            </a:r>
            <a:r>
              <a:rPr lang="en-US" sz="2200" b="1" dirty="0" smtClean="0">
                <a:solidFill>
                  <a:srgbClr val="7030A0"/>
                </a:solidFill>
              </a:rPr>
              <a:t>), September 2010</a:t>
            </a:r>
          </a:p>
          <a:p>
            <a:pPr marL="731520" lvl="1" indent="-274320" algn="just">
              <a:spcBef>
                <a:spcPts val="600"/>
              </a:spcBef>
              <a:buClr>
                <a:schemeClr val="accent2"/>
              </a:buClr>
              <a:buSzPct val="85000"/>
              <a:buFont typeface="Wingdings 2"/>
              <a:buChar char=""/>
            </a:pPr>
            <a:r>
              <a:rPr lang="en-US" dirty="0" smtClean="0">
                <a:solidFill>
                  <a:srgbClr val="7030A0"/>
                </a:solidFill>
              </a:rPr>
              <a:t>1</a:t>
            </a:r>
            <a:r>
              <a:rPr lang="en-US" baseline="30000" dirty="0" smtClean="0">
                <a:solidFill>
                  <a:srgbClr val="7030A0"/>
                </a:solidFill>
              </a:rPr>
              <a:t>st</a:t>
            </a:r>
            <a:r>
              <a:rPr lang="en-US" dirty="0" smtClean="0">
                <a:solidFill>
                  <a:srgbClr val="7030A0"/>
                </a:solidFill>
              </a:rPr>
              <a:t> Regional Working Group Meeting on the drafting of a new Protocol on Integrated Coastal Zone Management (ICZM) to the Nairobi Convention</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r>
              <a:rPr lang="en-US" sz="2400" b="1" dirty="0" err="1" smtClean="0">
                <a:solidFill>
                  <a:srgbClr val="7030A0"/>
                </a:solidFill>
              </a:rPr>
              <a:t>ReCoMaP</a:t>
            </a:r>
            <a:r>
              <a:rPr lang="en-US" sz="2400" b="1" dirty="0" smtClean="0">
                <a:solidFill>
                  <a:srgbClr val="7030A0"/>
                </a:solidFill>
              </a:rPr>
              <a:t> Regional ICZM Protocol, 2011</a:t>
            </a:r>
          </a:p>
          <a:p>
            <a:pPr marL="731520" lvl="1" indent="-274320" algn="just">
              <a:spcBef>
                <a:spcPts val="600"/>
              </a:spcBef>
              <a:buClr>
                <a:schemeClr val="accent2"/>
              </a:buClr>
              <a:buSzPct val="85000"/>
              <a:buFont typeface="Wingdings 2"/>
              <a:buChar char=""/>
            </a:pPr>
            <a:r>
              <a:rPr lang="en-US" sz="2000" dirty="0" smtClean="0">
                <a:solidFill>
                  <a:srgbClr val="7030A0"/>
                </a:solidFill>
              </a:rPr>
              <a:t>Was expected in July 2011</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386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THANK YOU FOR YOUR ATTENTION!</a:t>
            </a:r>
            <a:endParaRPr lang="en-US" sz="66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
        <p:nvSpPr>
          <p:cNvPr id="4" name="Rectangle 3"/>
          <p:cNvSpPr/>
          <p:nvPr/>
        </p:nvSpPr>
        <p:spPr>
          <a:xfrm>
            <a:off x="990600" y="0"/>
            <a:ext cx="8153400" cy="1569660"/>
          </a:xfrm>
          <a:prstGeom prst="rect">
            <a:avLst/>
          </a:prstGeom>
        </p:spPr>
        <p:txBody>
          <a:bodyPr wrap="square">
            <a:spAutoFit/>
          </a:bodyPr>
          <a:lstStyle/>
          <a:p>
            <a:r>
              <a:rPr lang="en-US" sz="3200" b="1" dirty="0" smtClean="0">
                <a:solidFill>
                  <a:srgbClr val="7030A0"/>
                </a:solidFill>
              </a:rPr>
              <a:t>“This is the worst pain a man can have: to know much and have no power to act.” </a:t>
            </a:r>
          </a:p>
          <a:p>
            <a:pPr algn="r"/>
            <a:r>
              <a:rPr lang="en-US" sz="3200" b="1" dirty="0" smtClean="0">
                <a:solidFill>
                  <a:srgbClr val="7030A0"/>
                </a:solidFill>
              </a:rPr>
              <a:t>- Herodotus </a:t>
            </a:r>
            <a:endParaRPr lang="en-US" sz="3200" b="1" dirty="0">
              <a:solidFill>
                <a:srgbClr val="7030A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p:cNvGrpSpPr/>
          <p:nvPr/>
        </p:nvGrpSpPr>
        <p:grpSpPr>
          <a:xfrm>
            <a:off x="0" y="0"/>
            <a:ext cx="9144001" cy="6934200"/>
            <a:chOff x="0" y="0"/>
            <a:chExt cx="9144001" cy="6934200"/>
          </a:xfrm>
        </p:grpSpPr>
        <p:pic>
          <p:nvPicPr>
            <p:cNvPr id="4" name="Picture 3" descr="Algiers_coast.jpg"/>
            <p:cNvPicPr>
              <a:picLocks noChangeAspect="1"/>
            </p:cNvPicPr>
            <p:nvPr/>
          </p:nvPicPr>
          <p:blipFill>
            <a:blip r:embed="rId2" cstate="print"/>
            <a:stretch>
              <a:fillRect/>
            </a:stretch>
          </p:blipFill>
          <p:spPr>
            <a:xfrm>
              <a:off x="0" y="0"/>
              <a:ext cx="4572000" cy="3429000"/>
            </a:xfrm>
            <a:prstGeom prst="rect">
              <a:avLst/>
            </a:prstGeom>
            <a:ln w="38100">
              <a:solidFill>
                <a:schemeClr val="bg1"/>
              </a:solidFill>
            </a:ln>
          </p:spPr>
        </p:pic>
        <p:pic>
          <p:nvPicPr>
            <p:cNvPr id="5" name="Picture 4" descr="C0035555-Rubbish_on_a_beach-SPL.jpg"/>
            <p:cNvPicPr>
              <a:picLocks noChangeAspect="1"/>
            </p:cNvPicPr>
            <p:nvPr/>
          </p:nvPicPr>
          <p:blipFill>
            <a:blip r:embed="rId3" cstate="print"/>
            <a:stretch>
              <a:fillRect/>
            </a:stretch>
          </p:blipFill>
          <p:spPr>
            <a:xfrm>
              <a:off x="4648200" y="1"/>
              <a:ext cx="4495800" cy="3429000"/>
            </a:xfrm>
            <a:prstGeom prst="rect">
              <a:avLst/>
            </a:prstGeom>
            <a:ln w="38100">
              <a:solidFill>
                <a:schemeClr val="bg1"/>
              </a:solidFill>
            </a:ln>
          </p:spPr>
        </p:pic>
        <p:pic>
          <p:nvPicPr>
            <p:cNvPr id="6" name="Picture 5" descr="images.jpg"/>
            <p:cNvPicPr>
              <a:picLocks noChangeAspect="1"/>
            </p:cNvPicPr>
            <p:nvPr/>
          </p:nvPicPr>
          <p:blipFill>
            <a:blip r:embed="rId4" cstate="print"/>
            <a:stretch>
              <a:fillRect/>
            </a:stretch>
          </p:blipFill>
          <p:spPr>
            <a:xfrm>
              <a:off x="4648201" y="3505200"/>
              <a:ext cx="4495800" cy="3429000"/>
            </a:xfrm>
            <a:prstGeom prst="rect">
              <a:avLst/>
            </a:prstGeom>
            <a:ln w="38100">
              <a:solidFill>
                <a:schemeClr val="bg1"/>
              </a:solidFill>
            </a:ln>
          </p:spPr>
        </p:pic>
        <p:pic>
          <p:nvPicPr>
            <p:cNvPr id="7" name="Picture 6" descr="northern-coast.jpg"/>
            <p:cNvPicPr>
              <a:picLocks noChangeAspect="1"/>
            </p:cNvPicPr>
            <p:nvPr/>
          </p:nvPicPr>
          <p:blipFill>
            <a:blip r:embed="rId5" cstate="print"/>
            <a:stretch>
              <a:fillRect/>
            </a:stretch>
          </p:blipFill>
          <p:spPr>
            <a:xfrm>
              <a:off x="0" y="3505200"/>
              <a:ext cx="4572000" cy="3429000"/>
            </a:xfrm>
            <a:prstGeom prst="rect">
              <a:avLst/>
            </a:prstGeom>
            <a:ln w="38100">
              <a:solidFill>
                <a:schemeClr val="bg1"/>
              </a:solidFill>
            </a:ln>
          </p:spPr>
        </p:pic>
      </p:grpSp>
      <p:sp>
        <p:nvSpPr>
          <p:cNvPr id="9" name="TextBox 8"/>
          <p:cNvSpPr txBox="1"/>
          <p:nvPr/>
        </p:nvSpPr>
        <p:spPr>
          <a:xfrm>
            <a:off x="0" y="3048000"/>
            <a:ext cx="9144000" cy="692497"/>
          </a:xfrm>
          <a:prstGeom prst="rect">
            <a:avLst/>
          </a:prstGeom>
          <a:noFill/>
        </p:spPr>
        <p:txBody>
          <a:bodyPr wrap="square" rtlCol="0">
            <a:spAutoFit/>
          </a:bodyPr>
          <a:lstStyle/>
          <a:p>
            <a:pPr algn="ctr"/>
            <a:r>
              <a:rPr lang="en-US" sz="3900" b="1" spc="300" dirty="0" smtClean="0">
                <a:solidFill>
                  <a:srgbClr val="FF0000"/>
                </a:solidFill>
              </a:rPr>
              <a:t>COASTAL ZONE MANAGEMENT?</a:t>
            </a:r>
            <a:endParaRPr lang="en-US" sz="3900" b="1" spc="3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fontScale="92500" lnSpcReduction="10000"/>
          </a:bodyPr>
          <a:lstStyle/>
          <a:p>
            <a:pPr marL="519113" indent="-436563">
              <a:lnSpc>
                <a:spcPct val="150000"/>
              </a:lnSpc>
            </a:pPr>
            <a:r>
              <a:rPr lang="en-US" dirty="0" smtClean="0">
                <a:solidFill>
                  <a:srgbClr val="7030A0"/>
                </a:solidFill>
              </a:rPr>
              <a:t>The coast ‘appears’ to all purposes to be working and functioning providing us with the uses and services we want!!</a:t>
            </a:r>
          </a:p>
          <a:p>
            <a:pPr marL="519113" indent="-436563">
              <a:lnSpc>
                <a:spcPct val="150000"/>
              </a:lnSpc>
            </a:pPr>
            <a:r>
              <a:rPr lang="en-US" dirty="0" smtClean="0">
                <a:solidFill>
                  <a:srgbClr val="7030A0"/>
                </a:solidFill>
              </a:rPr>
              <a:t>HOWEVER, the issue is </a:t>
            </a:r>
            <a:r>
              <a:rPr lang="en-US" b="1" dirty="0" smtClean="0">
                <a:solidFill>
                  <a:srgbClr val="7030A0"/>
                </a:solidFill>
              </a:rPr>
              <a:t>NOT</a:t>
            </a:r>
            <a:r>
              <a:rPr lang="en-US" dirty="0" smtClean="0">
                <a:solidFill>
                  <a:srgbClr val="7030A0"/>
                </a:solidFill>
              </a:rPr>
              <a:t> the </a:t>
            </a:r>
            <a:r>
              <a:rPr lang="en-US" b="1" u="dbl" dirty="0" smtClean="0">
                <a:solidFill>
                  <a:srgbClr val="7030A0"/>
                </a:solidFill>
              </a:rPr>
              <a:t>NOW</a:t>
            </a:r>
            <a:r>
              <a:rPr lang="en-US" dirty="0" smtClean="0">
                <a:solidFill>
                  <a:srgbClr val="7030A0"/>
                </a:solidFill>
              </a:rPr>
              <a:t>!!</a:t>
            </a:r>
          </a:p>
          <a:p>
            <a:pPr marL="519113" indent="-436563">
              <a:lnSpc>
                <a:spcPct val="150000"/>
              </a:lnSpc>
            </a:pPr>
            <a:r>
              <a:rPr lang="en-US" dirty="0" smtClean="0">
                <a:solidFill>
                  <a:srgbClr val="7030A0"/>
                </a:solidFill>
              </a:rPr>
              <a:t>It is whether this can be </a:t>
            </a:r>
            <a:r>
              <a:rPr lang="en-US" b="1" dirty="0" smtClean="0">
                <a:solidFill>
                  <a:srgbClr val="7030A0"/>
                </a:solidFill>
              </a:rPr>
              <a:t>maintained</a:t>
            </a:r>
            <a:r>
              <a:rPr lang="en-US" dirty="0" smtClean="0">
                <a:solidFill>
                  <a:srgbClr val="7030A0"/>
                </a:solidFill>
              </a:rPr>
              <a:t> and </a:t>
            </a:r>
            <a:r>
              <a:rPr lang="en-US" b="1" dirty="0" smtClean="0">
                <a:solidFill>
                  <a:srgbClr val="7030A0"/>
                </a:solidFill>
              </a:rPr>
              <a:t>continued </a:t>
            </a:r>
            <a:r>
              <a:rPr lang="en-US" dirty="0" smtClean="0">
                <a:solidFill>
                  <a:srgbClr val="7030A0"/>
                </a:solidFill>
              </a:rPr>
              <a:t>into the </a:t>
            </a:r>
            <a:r>
              <a:rPr lang="en-US" b="1" u="dbl" dirty="0" smtClean="0">
                <a:solidFill>
                  <a:srgbClr val="7030A0"/>
                </a:solidFill>
              </a:rPr>
              <a:t>FUTURE</a:t>
            </a:r>
            <a:r>
              <a:rPr lang="en-US" dirty="0" smtClean="0">
                <a:solidFill>
                  <a:srgbClr val="7030A0"/>
                </a:solidFill>
              </a:rPr>
              <a:t>??</a:t>
            </a:r>
          </a:p>
          <a:p>
            <a:pPr marL="519113" indent="-436563">
              <a:lnSpc>
                <a:spcPct val="150000"/>
              </a:lnSpc>
            </a:pPr>
            <a:r>
              <a:rPr lang="en-US" dirty="0" smtClean="0">
                <a:solidFill>
                  <a:srgbClr val="7030A0"/>
                </a:solidFill>
              </a:rPr>
              <a:t>Hence, is there a need for a form of coastal management??</a:t>
            </a:r>
          </a:p>
          <a:p>
            <a:pPr marL="519113" indent="-436563" algn="ctr">
              <a:lnSpc>
                <a:spcPct val="150000"/>
              </a:lnSpc>
              <a:buNone/>
            </a:pPr>
            <a:r>
              <a:rPr lang="en-US" b="1" dirty="0" smtClean="0">
                <a:solidFill>
                  <a:srgbClr val="7030A0"/>
                </a:solidFill>
              </a:rPr>
              <a:t>INTEGRATED COASTAL ZONE MANAGEMENT</a:t>
            </a:r>
          </a:p>
          <a:p>
            <a:pPr>
              <a:lnSpc>
                <a:spcPct val="150000"/>
              </a:lnSpc>
            </a:pPr>
            <a:endParaRPr lang="en-US" dirty="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143000"/>
          </a:xfrm>
        </p:spPr>
        <p:txBody>
          <a:bodyPr>
            <a:noAutofit/>
          </a:bodyPr>
          <a:lstStyle/>
          <a:p>
            <a:r>
              <a:rPr lang="en-US" sz="3600" b="1" dirty="0" smtClean="0">
                <a:solidFill>
                  <a:schemeClr val="accent5">
                    <a:lumMod val="75000"/>
                  </a:schemeClr>
                </a:solidFill>
              </a:rPr>
              <a:t>INTEGRATED COASTAL ZONE MANAGEMENT (ICZM)</a:t>
            </a:r>
            <a:endParaRPr lang="en-US" sz="3600" b="1" dirty="0">
              <a:solidFill>
                <a:schemeClr val="accent5">
                  <a:lumMod val="75000"/>
                </a:schemeClr>
              </a:solidFill>
            </a:endParaRPr>
          </a:p>
        </p:txBody>
      </p:sp>
      <p:sp>
        <p:nvSpPr>
          <p:cNvPr id="3" name="Content Placeholder 2"/>
          <p:cNvSpPr>
            <a:spLocks noGrp="1"/>
          </p:cNvSpPr>
          <p:nvPr>
            <p:ph idx="1"/>
          </p:nvPr>
        </p:nvSpPr>
        <p:spPr>
          <a:xfrm>
            <a:off x="990600" y="1295400"/>
            <a:ext cx="8153400" cy="4800600"/>
          </a:xfrm>
        </p:spPr>
        <p:txBody>
          <a:bodyPr>
            <a:noAutofit/>
          </a:bodyPr>
          <a:lstStyle/>
          <a:p>
            <a:pPr marL="466725" indent="-466725"/>
            <a:r>
              <a:rPr lang="en-GB" sz="2300" dirty="0" smtClean="0">
                <a:solidFill>
                  <a:srgbClr val="7030A0"/>
                </a:solidFill>
              </a:rPr>
              <a:t>an integrated approach towards both </a:t>
            </a:r>
            <a:r>
              <a:rPr lang="en-GB" sz="2300" b="1" dirty="0" smtClean="0">
                <a:solidFill>
                  <a:srgbClr val="7030A0"/>
                </a:solidFill>
              </a:rPr>
              <a:t>in land </a:t>
            </a:r>
            <a:r>
              <a:rPr lang="en-GB" sz="2300" dirty="0" smtClean="0">
                <a:solidFill>
                  <a:srgbClr val="7030A0"/>
                </a:solidFill>
              </a:rPr>
              <a:t>and </a:t>
            </a:r>
            <a:r>
              <a:rPr lang="en-GB" sz="2300" b="1" dirty="0" smtClean="0">
                <a:solidFill>
                  <a:srgbClr val="7030A0"/>
                </a:solidFill>
              </a:rPr>
              <a:t>marine components of the coast</a:t>
            </a:r>
          </a:p>
          <a:p>
            <a:pPr marL="466725" indent="-466725">
              <a:buNone/>
            </a:pPr>
            <a:endParaRPr lang="en-GB" sz="2300" dirty="0" smtClean="0">
              <a:solidFill>
                <a:srgbClr val="7030A0"/>
              </a:solidFill>
            </a:endParaRPr>
          </a:p>
          <a:p>
            <a:pPr marL="466725" indent="-466725"/>
            <a:r>
              <a:rPr lang="en-US" sz="2300" dirty="0" smtClean="0">
                <a:solidFill>
                  <a:srgbClr val="7030A0"/>
                </a:solidFill>
              </a:rPr>
              <a:t>process for the </a:t>
            </a:r>
            <a:r>
              <a:rPr lang="en-US" sz="2300" b="1" dirty="0" smtClean="0">
                <a:solidFill>
                  <a:srgbClr val="7030A0"/>
                </a:solidFill>
              </a:rPr>
              <a:t>management of the coast </a:t>
            </a:r>
            <a:r>
              <a:rPr lang="en-US" sz="2300" dirty="0" smtClean="0">
                <a:solidFill>
                  <a:srgbClr val="7030A0"/>
                </a:solidFill>
              </a:rPr>
              <a:t>using an </a:t>
            </a:r>
            <a:r>
              <a:rPr lang="en-US" sz="2300" b="1" dirty="0" smtClean="0">
                <a:solidFill>
                  <a:srgbClr val="7030A0"/>
                </a:solidFill>
              </a:rPr>
              <a:t>integrated approach</a:t>
            </a:r>
            <a:endParaRPr lang="en-US" sz="2300" dirty="0" smtClean="0">
              <a:solidFill>
                <a:srgbClr val="7030A0"/>
              </a:solidFill>
            </a:endParaRPr>
          </a:p>
          <a:p>
            <a:pPr marL="466725" indent="-466725"/>
            <a:endParaRPr lang="en-US" sz="2300" dirty="0" smtClean="0">
              <a:solidFill>
                <a:srgbClr val="7030A0"/>
              </a:solidFill>
            </a:endParaRPr>
          </a:p>
          <a:p>
            <a:pPr marL="466725" indent="-466725"/>
            <a:r>
              <a:rPr lang="en-US" sz="2300" dirty="0" smtClean="0">
                <a:solidFill>
                  <a:srgbClr val="7030A0"/>
                </a:solidFill>
              </a:rPr>
              <a:t>takes into consideration </a:t>
            </a:r>
            <a:r>
              <a:rPr lang="en-US" sz="2300" b="1" dirty="0" smtClean="0">
                <a:solidFill>
                  <a:srgbClr val="7030A0"/>
                </a:solidFill>
              </a:rPr>
              <a:t>ALL</a:t>
            </a:r>
            <a:r>
              <a:rPr lang="en-US" sz="2300" dirty="0" smtClean="0">
                <a:solidFill>
                  <a:srgbClr val="7030A0"/>
                </a:solidFill>
              </a:rPr>
              <a:t> </a:t>
            </a:r>
            <a:r>
              <a:rPr lang="en-US" sz="2300" b="1" dirty="0" smtClean="0">
                <a:solidFill>
                  <a:srgbClr val="7030A0"/>
                </a:solidFill>
              </a:rPr>
              <a:t>aspects of the coastal zone</a:t>
            </a:r>
            <a:r>
              <a:rPr lang="en-US" sz="2300" dirty="0" smtClean="0">
                <a:solidFill>
                  <a:srgbClr val="7030A0"/>
                </a:solidFill>
              </a:rPr>
              <a:t>, including geographical and political boundaries</a:t>
            </a:r>
          </a:p>
          <a:p>
            <a:pPr marL="466725" indent="-466725"/>
            <a:endParaRPr lang="en-US" sz="2300" dirty="0" smtClean="0">
              <a:solidFill>
                <a:srgbClr val="7030A0"/>
              </a:solidFill>
            </a:endParaRPr>
          </a:p>
          <a:p>
            <a:pPr marL="466725" indent="-466725"/>
            <a:r>
              <a:rPr lang="en-US" sz="2300" dirty="0" smtClean="0">
                <a:solidFill>
                  <a:srgbClr val="7030A0"/>
                </a:solidFill>
              </a:rPr>
              <a:t>in order to achieve </a:t>
            </a:r>
            <a:r>
              <a:rPr lang="en-US" sz="2300" b="1" u="dbl" dirty="0" smtClean="0">
                <a:solidFill>
                  <a:srgbClr val="7030A0"/>
                </a:solidFill>
              </a:rPr>
              <a:t>SUSTAINABILITY</a:t>
            </a:r>
            <a:endParaRPr lang="en-GB" sz="2300" b="1" u="dbl" dirty="0" smtClean="0">
              <a:solidFill>
                <a:srgbClr val="7030A0"/>
              </a:solidFill>
            </a:endParaRPr>
          </a:p>
          <a:p>
            <a:pPr marL="466725" indent="-466725">
              <a:buNone/>
            </a:pPr>
            <a:endParaRPr lang="en-GB" sz="2300" dirty="0" smtClean="0">
              <a:solidFill>
                <a:srgbClr val="7030A0"/>
              </a:solidFill>
            </a:endParaRPr>
          </a:p>
          <a:p>
            <a:pPr marL="466725" indent="-466725"/>
            <a:r>
              <a:rPr lang="en-GB" sz="2300" dirty="0" smtClean="0">
                <a:solidFill>
                  <a:srgbClr val="7030A0"/>
                </a:solidFill>
              </a:rPr>
              <a:t>process of </a:t>
            </a:r>
            <a:r>
              <a:rPr lang="en-GB" sz="2300" b="1" dirty="0" smtClean="0">
                <a:solidFill>
                  <a:srgbClr val="7030A0"/>
                </a:solidFill>
              </a:rPr>
              <a:t>harmonising different policies </a:t>
            </a:r>
            <a:r>
              <a:rPr lang="en-GB" sz="2300" dirty="0" smtClean="0">
                <a:solidFill>
                  <a:srgbClr val="7030A0"/>
                </a:solidFill>
              </a:rPr>
              <a:t>and </a:t>
            </a:r>
            <a:r>
              <a:rPr lang="en-GB" sz="2300" b="1" dirty="0" smtClean="0">
                <a:solidFill>
                  <a:srgbClr val="7030A0"/>
                </a:solidFill>
              </a:rPr>
              <a:t>decision making </a:t>
            </a:r>
            <a:r>
              <a:rPr lang="en-GB" sz="2300" dirty="0" smtClean="0">
                <a:solidFill>
                  <a:srgbClr val="7030A0"/>
                </a:solidFill>
              </a:rPr>
              <a:t>structures to encourage concerted action towards </a:t>
            </a:r>
            <a:r>
              <a:rPr lang="en-GB" sz="2300" b="1" dirty="0" smtClean="0">
                <a:solidFill>
                  <a:srgbClr val="7030A0"/>
                </a:solidFill>
              </a:rPr>
              <a:t>achieving specific goals</a:t>
            </a:r>
          </a:p>
          <a:p>
            <a:endParaRPr lang="en-US" sz="2300" dirty="0">
              <a:solidFill>
                <a:srgbClr val="7030A0"/>
              </a:solidFill>
            </a:endParaRPr>
          </a:p>
        </p:txBody>
      </p:sp>
      <p:pic>
        <p:nvPicPr>
          <p:cNvPr id="4" name="Picture 2" descr="C:\Program Files\Microsoft Office\MEDIA\CAGCAT10\j0293844.wmf"/>
          <p:cNvPicPr>
            <a:picLocks noChangeAspect="1" noChangeArrowheads="1"/>
          </p:cNvPicPr>
          <p:nvPr/>
        </p:nvPicPr>
        <p:blipFill>
          <a:blip r:embed="rId3" cstate="print"/>
          <a:srcRect/>
          <a:stretch>
            <a:fillRect/>
          </a:stretch>
        </p:blipFill>
        <p:spPr bwMode="auto">
          <a:xfrm>
            <a:off x="8274428" y="0"/>
            <a:ext cx="869572" cy="914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143000" y="838199"/>
          <a:ext cx="7924800" cy="5943600"/>
        </p:xfrm>
        <a:graphic>
          <a:graphicData uri="http://schemas.openxmlformats.org/drawingml/2006/table">
            <a:tbl>
              <a:tblPr/>
              <a:tblGrid>
                <a:gridCol w="1719532"/>
                <a:gridCol w="6205268"/>
              </a:tblGrid>
              <a:tr h="457200">
                <a:tc>
                  <a:txBody>
                    <a:bodyPr/>
                    <a:lstStyle/>
                    <a:p>
                      <a:pPr marL="0" marR="0" algn="ctr">
                        <a:lnSpc>
                          <a:spcPct val="115000"/>
                        </a:lnSpc>
                        <a:spcBef>
                          <a:spcPts val="0"/>
                        </a:spcBef>
                        <a:spcAft>
                          <a:spcPts val="0"/>
                        </a:spcAft>
                      </a:pPr>
                      <a:r>
                        <a:rPr lang="en-US" sz="2000" b="1" dirty="0">
                          <a:latin typeface="Times New Roman"/>
                          <a:ea typeface="Calibri"/>
                          <a:cs typeface="Times New Roman"/>
                        </a:rPr>
                        <a:t>PERIOD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2000" b="1">
                          <a:latin typeface="Times New Roman"/>
                          <a:ea typeface="Calibri"/>
                          <a:cs typeface="Times New Roman"/>
                        </a:rPr>
                        <a:t>FEATURES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457200">
                <a:tc rowSpan="3">
                  <a:txBody>
                    <a:bodyPr/>
                    <a:lstStyle/>
                    <a:p>
                      <a:pPr marL="0" marR="0" algn="ctr">
                        <a:lnSpc>
                          <a:spcPct val="115000"/>
                        </a:lnSpc>
                        <a:spcBef>
                          <a:spcPts val="0"/>
                        </a:spcBef>
                        <a:spcAft>
                          <a:spcPts val="0"/>
                        </a:spcAft>
                      </a:pPr>
                      <a:endParaRPr lang="en-US" sz="2000" dirty="0">
                        <a:latin typeface="Times New Roman"/>
                        <a:ea typeface="Calibri"/>
                        <a:cs typeface="Times New Roman"/>
                      </a:endParaRPr>
                    </a:p>
                    <a:p>
                      <a:pPr marL="0" marR="0" algn="ctr">
                        <a:lnSpc>
                          <a:spcPct val="115000"/>
                        </a:lnSpc>
                        <a:spcBef>
                          <a:spcPts val="0"/>
                        </a:spcBef>
                        <a:spcAft>
                          <a:spcPts val="0"/>
                        </a:spcAft>
                      </a:pPr>
                      <a:r>
                        <a:rPr lang="en-US" sz="2000" dirty="0">
                          <a:latin typeface="Times New Roman"/>
                          <a:ea typeface="Calibri"/>
                          <a:cs typeface="Times New Roman"/>
                        </a:rPr>
                        <a:t>1950 – 1970</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Sectoral and Environmental</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dirty="0">
                          <a:latin typeface="Times New Roman"/>
                          <a:ea typeface="Calibri"/>
                          <a:cs typeface="Times New Roman"/>
                        </a:rPr>
                        <a:t>Man Against Nature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Reactive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rowSpan="3">
                  <a:txBody>
                    <a:bodyPr/>
                    <a:lstStyle/>
                    <a:p>
                      <a:pPr marL="0" marR="0" algn="ctr">
                        <a:lnSpc>
                          <a:spcPct val="115000"/>
                        </a:lnSpc>
                        <a:spcBef>
                          <a:spcPts val="0"/>
                        </a:spcBef>
                        <a:spcAft>
                          <a:spcPts val="0"/>
                        </a:spcAft>
                      </a:pPr>
                      <a:endParaRPr lang="en-US" sz="2000">
                        <a:latin typeface="Times New Roman"/>
                        <a:ea typeface="Calibri"/>
                        <a:cs typeface="Times New Roman"/>
                      </a:endParaRPr>
                    </a:p>
                    <a:p>
                      <a:pPr marL="0" marR="0" algn="ctr">
                        <a:lnSpc>
                          <a:spcPct val="115000"/>
                        </a:lnSpc>
                        <a:spcBef>
                          <a:spcPts val="0"/>
                        </a:spcBef>
                        <a:spcAft>
                          <a:spcPts val="0"/>
                        </a:spcAft>
                      </a:pPr>
                      <a:r>
                        <a:rPr lang="en-US" sz="2000">
                          <a:latin typeface="Times New Roman"/>
                          <a:ea typeface="Calibri"/>
                          <a:cs typeface="Times New Roman"/>
                        </a:rPr>
                        <a:t>1970 – 1990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342900" marR="0" lvl="0" indent="-342900">
                        <a:lnSpc>
                          <a:spcPct val="115000"/>
                        </a:lnSpc>
                        <a:spcBef>
                          <a:spcPts val="0"/>
                        </a:spcBef>
                        <a:spcAft>
                          <a:spcPts val="0"/>
                        </a:spcAft>
                        <a:buFont typeface="Calibri"/>
                        <a:buChar char="-"/>
                      </a:pPr>
                      <a:r>
                        <a:rPr lang="en-US" sz="2000" dirty="0">
                          <a:latin typeface="Times New Roman"/>
                          <a:ea typeface="Calibri"/>
                          <a:cs typeface="Times New Roman"/>
                        </a:rPr>
                        <a:t>Advancement In EIA</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Increased Ecological Awareness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dirty="0">
                          <a:latin typeface="Times New Roman"/>
                          <a:ea typeface="Calibri"/>
                          <a:cs typeface="Times New Roman"/>
                        </a:rPr>
                        <a:t>Proactive and Reactive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rowSpan="3">
                  <a:txBody>
                    <a:bodyPr/>
                    <a:lstStyle/>
                    <a:p>
                      <a:pPr marL="0" marR="0" algn="ctr">
                        <a:lnSpc>
                          <a:spcPct val="115000"/>
                        </a:lnSpc>
                        <a:spcBef>
                          <a:spcPts val="0"/>
                        </a:spcBef>
                        <a:spcAft>
                          <a:spcPts val="0"/>
                        </a:spcAft>
                      </a:pPr>
                      <a:endParaRPr lang="en-US" sz="2000">
                        <a:latin typeface="Times New Roman"/>
                        <a:ea typeface="Calibri"/>
                        <a:cs typeface="Times New Roman"/>
                      </a:endParaRPr>
                    </a:p>
                    <a:p>
                      <a:pPr marL="0" marR="0" algn="ctr">
                        <a:lnSpc>
                          <a:spcPct val="115000"/>
                        </a:lnSpc>
                        <a:spcBef>
                          <a:spcPts val="0"/>
                        </a:spcBef>
                        <a:spcAft>
                          <a:spcPts val="0"/>
                        </a:spcAft>
                      </a:pPr>
                      <a:r>
                        <a:rPr lang="en-US" sz="2000">
                          <a:latin typeface="Times New Roman"/>
                          <a:ea typeface="Calibri"/>
                          <a:cs typeface="Times New Roman"/>
                        </a:rPr>
                        <a:t>1990 – Present</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Focus On Sustainable Development</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dirty="0">
                          <a:latin typeface="Times New Roman"/>
                          <a:ea typeface="Calibri"/>
                          <a:cs typeface="Times New Roman"/>
                        </a:rPr>
                        <a:t>Increasing Public Participation</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Environmental Restoration</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rowSpan="3">
                  <a:txBody>
                    <a:bodyPr/>
                    <a:lstStyle/>
                    <a:p>
                      <a:pPr marL="0" marR="0" algn="ctr">
                        <a:lnSpc>
                          <a:spcPct val="115000"/>
                        </a:lnSpc>
                        <a:spcBef>
                          <a:spcPts val="0"/>
                        </a:spcBef>
                        <a:spcAft>
                          <a:spcPts val="0"/>
                        </a:spcAft>
                      </a:pPr>
                      <a:endParaRPr lang="en-US" sz="2000" dirty="0">
                        <a:latin typeface="Times New Roman"/>
                        <a:ea typeface="Calibri"/>
                        <a:cs typeface="Times New Roman"/>
                      </a:endParaRPr>
                    </a:p>
                    <a:p>
                      <a:pPr marL="0" marR="0" algn="ctr">
                        <a:lnSpc>
                          <a:spcPct val="115000"/>
                        </a:lnSpc>
                        <a:spcBef>
                          <a:spcPts val="0"/>
                        </a:spcBef>
                        <a:spcAft>
                          <a:spcPts val="0"/>
                        </a:spcAft>
                      </a:pPr>
                      <a:r>
                        <a:rPr lang="en-US" sz="2000" dirty="0">
                          <a:latin typeface="Times New Roman"/>
                          <a:ea typeface="Calibri"/>
                          <a:cs typeface="Times New Roman"/>
                        </a:rPr>
                        <a:t>Future?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Multi – Use Conflict Management</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a:latin typeface="Times New Roman"/>
                          <a:ea typeface="Calibri"/>
                          <a:cs typeface="Times New Roman"/>
                        </a:rPr>
                        <a:t>Working with Nature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en-US" sz="2000" dirty="0">
                          <a:latin typeface="Times New Roman"/>
                          <a:ea typeface="Calibri"/>
                          <a:cs typeface="Times New Roman"/>
                        </a:rPr>
                        <a:t>Coupling Governance to Management</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bl>
          </a:graphicData>
        </a:graphic>
      </p:graphicFrame>
      <p:sp>
        <p:nvSpPr>
          <p:cNvPr id="6" name="Title 1"/>
          <p:cNvSpPr txBox="1">
            <a:spLocks/>
          </p:cNvSpPr>
          <p:nvPr/>
        </p:nvSpPr>
        <p:spPr>
          <a:xfrm>
            <a:off x="990600" y="0"/>
            <a:ext cx="8153400" cy="1143000"/>
          </a:xfrm>
          <a:prstGeom prst="rect">
            <a:avLst/>
          </a:prstGeom>
        </p:spPr>
        <p:txBody>
          <a:bodyPr>
            <a:noAutofit/>
          </a:bodyPr>
          <a:lstStyle/>
          <a:p>
            <a:pPr lvl="0">
              <a:spcBef>
                <a:spcPct val="0"/>
              </a:spcBef>
            </a:pPr>
            <a:r>
              <a:rPr lang="en-US" sz="36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HISTORY OF </a:t>
            </a:r>
            <a:r>
              <a:rPr kumimoji="0" lang="en-US" sz="36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ICZM</a:t>
            </a:r>
            <a:endParaRPr kumimoji="0" lang="en-US" sz="3600" b="1" i="0" u="none" strike="noStrike" kern="1200" cap="none" spc="0" normalizeH="0" baseline="0" noProof="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1143000"/>
          </a:xfrm>
        </p:spPr>
        <p:txBody>
          <a:bodyPr>
            <a:normAutofit fontScale="90000"/>
          </a:bodyPr>
          <a:lstStyle/>
          <a:p>
            <a:r>
              <a:rPr lang="en-US" b="1" dirty="0" smtClean="0">
                <a:solidFill>
                  <a:schemeClr val="accent5">
                    <a:lumMod val="75000"/>
                  </a:schemeClr>
                </a:solidFill>
              </a:rPr>
              <a:t>Origin of ICZM</a:t>
            </a:r>
            <a:br>
              <a:rPr lang="en-US" b="1" dirty="0" smtClean="0">
                <a:solidFill>
                  <a:schemeClr val="accent5">
                    <a:lumMod val="75000"/>
                  </a:schemeClr>
                </a:solidFill>
              </a:rPr>
            </a:br>
            <a:endParaRPr lang="en-US" b="1" dirty="0">
              <a:solidFill>
                <a:schemeClr val="accent5">
                  <a:lumMod val="75000"/>
                </a:schemeClr>
              </a:solidFill>
            </a:endParaRPr>
          </a:p>
        </p:txBody>
      </p:sp>
      <p:sp>
        <p:nvSpPr>
          <p:cNvPr id="3" name="Content Placeholder 2"/>
          <p:cNvSpPr>
            <a:spLocks noGrp="1"/>
          </p:cNvSpPr>
          <p:nvPr>
            <p:ph idx="1"/>
          </p:nvPr>
        </p:nvSpPr>
        <p:spPr>
          <a:xfrm>
            <a:off x="990600" y="1295400"/>
            <a:ext cx="8153400" cy="4800600"/>
          </a:xfrm>
        </p:spPr>
        <p:txBody>
          <a:bodyPr>
            <a:normAutofit fontScale="77500" lnSpcReduction="20000"/>
          </a:bodyPr>
          <a:lstStyle/>
          <a:p>
            <a:pPr marL="465138" indent="-465138">
              <a:lnSpc>
                <a:spcPct val="110000"/>
              </a:lnSpc>
            </a:pPr>
            <a:r>
              <a:rPr lang="en-GB" dirty="0" smtClean="0">
                <a:solidFill>
                  <a:srgbClr val="7030A0"/>
                </a:solidFill>
              </a:rPr>
              <a:t>The world’s diverse coastal environments are threatened by the extraordinary challenges of human resource exploitation, infrastructure development and climate change</a:t>
            </a:r>
          </a:p>
          <a:p>
            <a:pPr marL="465138" indent="-465138">
              <a:lnSpc>
                <a:spcPct val="110000"/>
              </a:lnSpc>
            </a:pPr>
            <a:endParaRPr lang="en-US" dirty="0" smtClean="0">
              <a:solidFill>
                <a:srgbClr val="7030A0"/>
              </a:solidFill>
            </a:endParaRPr>
          </a:p>
          <a:p>
            <a:pPr marL="465138" indent="-465138">
              <a:lnSpc>
                <a:spcPct val="110000"/>
              </a:lnSpc>
            </a:pPr>
            <a:r>
              <a:rPr lang="en-US" dirty="0" smtClean="0">
                <a:solidFill>
                  <a:srgbClr val="7030A0"/>
                </a:solidFill>
              </a:rPr>
              <a:t>Concept of ICZM emerged in </a:t>
            </a:r>
            <a:r>
              <a:rPr lang="en-US" b="1" dirty="0" smtClean="0">
                <a:solidFill>
                  <a:srgbClr val="7030A0"/>
                </a:solidFill>
              </a:rPr>
              <a:t>1992</a:t>
            </a:r>
            <a:r>
              <a:rPr lang="en-US" dirty="0" smtClean="0">
                <a:solidFill>
                  <a:srgbClr val="7030A0"/>
                </a:solidFill>
              </a:rPr>
              <a:t> at the </a:t>
            </a:r>
            <a:r>
              <a:rPr lang="en-US" b="1" dirty="0" smtClean="0">
                <a:solidFill>
                  <a:srgbClr val="7030A0"/>
                </a:solidFill>
              </a:rPr>
              <a:t>Earth Summit of Rio de Janeiro</a:t>
            </a:r>
          </a:p>
          <a:p>
            <a:pPr marL="465138" indent="-465138">
              <a:lnSpc>
                <a:spcPct val="110000"/>
              </a:lnSpc>
            </a:pPr>
            <a:endParaRPr lang="en-US" dirty="0" smtClean="0">
              <a:solidFill>
                <a:srgbClr val="7030A0"/>
              </a:solidFill>
            </a:endParaRPr>
          </a:p>
          <a:p>
            <a:pPr marL="465138" indent="-465138">
              <a:lnSpc>
                <a:spcPct val="110000"/>
              </a:lnSpc>
            </a:pPr>
            <a:r>
              <a:rPr lang="en-US" dirty="0" smtClean="0">
                <a:solidFill>
                  <a:srgbClr val="7030A0"/>
                </a:solidFill>
              </a:rPr>
              <a:t>Following which, there has been </a:t>
            </a:r>
            <a:r>
              <a:rPr lang="en-GB" dirty="0" smtClean="0">
                <a:solidFill>
                  <a:srgbClr val="7030A0"/>
                </a:solidFill>
              </a:rPr>
              <a:t>increasing awareness that the coastal zone requires </a:t>
            </a:r>
            <a:r>
              <a:rPr lang="en-GB" b="1" dirty="0" smtClean="0">
                <a:solidFill>
                  <a:srgbClr val="7030A0"/>
                </a:solidFill>
              </a:rPr>
              <a:t>active planning </a:t>
            </a:r>
            <a:r>
              <a:rPr lang="en-GB" dirty="0" smtClean="0">
                <a:solidFill>
                  <a:srgbClr val="7030A0"/>
                </a:solidFill>
              </a:rPr>
              <a:t>and </a:t>
            </a:r>
            <a:r>
              <a:rPr lang="en-GB" b="1" dirty="0" smtClean="0">
                <a:solidFill>
                  <a:srgbClr val="7030A0"/>
                </a:solidFill>
              </a:rPr>
              <a:t>management</a:t>
            </a:r>
            <a:r>
              <a:rPr lang="en-GB" dirty="0" smtClean="0">
                <a:solidFill>
                  <a:srgbClr val="7030A0"/>
                </a:solidFill>
              </a:rPr>
              <a:t> to ensure the </a:t>
            </a:r>
            <a:r>
              <a:rPr lang="en-GB" b="1" dirty="0" smtClean="0">
                <a:solidFill>
                  <a:srgbClr val="7030A0"/>
                </a:solidFill>
              </a:rPr>
              <a:t>sustainable development of the environments </a:t>
            </a:r>
            <a:r>
              <a:rPr lang="en-GB" dirty="0" smtClean="0">
                <a:solidFill>
                  <a:srgbClr val="7030A0"/>
                </a:solidFill>
              </a:rPr>
              <a:t>and the </a:t>
            </a:r>
            <a:r>
              <a:rPr lang="en-GB" b="1" dirty="0" smtClean="0">
                <a:solidFill>
                  <a:srgbClr val="7030A0"/>
                </a:solidFill>
              </a:rPr>
              <a:t>mitigation of past practices</a:t>
            </a:r>
            <a:endParaRPr lang="en-US" b="1" dirty="0" smtClean="0">
              <a:solidFill>
                <a:srgbClr val="7030A0"/>
              </a:solidFill>
            </a:endParaRPr>
          </a:p>
          <a:p>
            <a:pPr marL="465138" indent="-465138">
              <a:lnSpc>
                <a:spcPct val="110000"/>
              </a:lnSpc>
            </a:pPr>
            <a:endParaRPr lang="en-US" dirty="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6320" y="0"/>
            <a:ext cx="7498080" cy="1143000"/>
          </a:xfrm>
        </p:spPr>
        <p:txBody>
          <a:bodyPr/>
          <a:lstStyle/>
          <a:p>
            <a:r>
              <a:rPr lang="en-US" b="1" dirty="0" smtClean="0">
                <a:solidFill>
                  <a:schemeClr val="accent5">
                    <a:lumMod val="75000"/>
                  </a:schemeClr>
                </a:solidFill>
              </a:rPr>
              <a:t>ICZM?</a:t>
            </a:r>
            <a:endParaRPr lang="en-US" b="1" dirty="0">
              <a:solidFill>
                <a:schemeClr val="accent5">
                  <a:lumMod val="75000"/>
                </a:schemeClr>
              </a:solidFill>
            </a:endParaRPr>
          </a:p>
        </p:txBody>
      </p:sp>
      <p:sp>
        <p:nvSpPr>
          <p:cNvPr id="3" name="Content Placeholder 2"/>
          <p:cNvSpPr>
            <a:spLocks noGrp="1"/>
          </p:cNvSpPr>
          <p:nvPr>
            <p:ph idx="1"/>
          </p:nvPr>
        </p:nvSpPr>
        <p:spPr>
          <a:xfrm>
            <a:off x="990600" y="1219200"/>
            <a:ext cx="8153400" cy="4800600"/>
          </a:xfrm>
        </p:spPr>
        <p:txBody>
          <a:bodyPr>
            <a:normAutofit fontScale="92500" lnSpcReduction="20000"/>
          </a:bodyPr>
          <a:lstStyle/>
          <a:p>
            <a:pPr>
              <a:defRPr/>
            </a:pPr>
            <a:r>
              <a:rPr lang="en-GB" dirty="0" smtClean="0">
                <a:solidFill>
                  <a:srgbClr val="7030A0"/>
                </a:solidFill>
              </a:rPr>
              <a:t>an </a:t>
            </a:r>
            <a:r>
              <a:rPr lang="en-GB" u="sng" dirty="0" smtClean="0">
                <a:solidFill>
                  <a:srgbClr val="7030A0"/>
                </a:solidFill>
              </a:rPr>
              <a:t>integrated or joined-up approach </a:t>
            </a:r>
            <a:r>
              <a:rPr lang="en-GB" dirty="0" smtClean="0">
                <a:solidFill>
                  <a:srgbClr val="7030A0"/>
                </a:solidFill>
              </a:rPr>
              <a:t>towards the many different interests</a:t>
            </a:r>
            <a:br>
              <a:rPr lang="en-GB" dirty="0" smtClean="0">
                <a:solidFill>
                  <a:srgbClr val="7030A0"/>
                </a:solidFill>
              </a:rPr>
            </a:br>
            <a:r>
              <a:rPr lang="en-GB" dirty="0" smtClean="0">
                <a:solidFill>
                  <a:srgbClr val="7030A0"/>
                </a:solidFill>
              </a:rPr>
              <a:t> </a:t>
            </a:r>
          </a:p>
          <a:p>
            <a:pPr>
              <a:defRPr/>
            </a:pPr>
            <a:r>
              <a:rPr lang="en-GB" dirty="0" smtClean="0">
                <a:solidFill>
                  <a:srgbClr val="7030A0"/>
                </a:solidFill>
              </a:rPr>
              <a:t> </a:t>
            </a:r>
            <a:r>
              <a:rPr lang="en-GB" u="sng" dirty="0" smtClean="0">
                <a:solidFill>
                  <a:srgbClr val="7030A0"/>
                </a:solidFill>
              </a:rPr>
              <a:t>harmonises</a:t>
            </a:r>
            <a:r>
              <a:rPr lang="en-GB" dirty="0" smtClean="0">
                <a:solidFill>
                  <a:srgbClr val="7030A0"/>
                </a:solidFill>
              </a:rPr>
              <a:t> the different policies and decision-making structures</a:t>
            </a:r>
            <a:br>
              <a:rPr lang="en-GB" dirty="0" smtClean="0">
                <a:solidFill>
                  <a:srgbClr val="7030A0"/>
                </a:solidFill>
              </a:rPr>
            </a:br>
            <a:endParaRPr lang="en-GB" dirty="0" smtClean="0">
              <a:solidFill>
                <a:srgbClr val="7030A0"/>
              </a:solidFill>
            </a:endParaRPr>
          </a:p>
          <a:p>
            <a:pPr>
              <a:defRPr/>
            </a:pPr>
            <a:r>
              <a:rPr lang="en-GB" dirty="0" smtClean="0">
                <a:solidFill>
                  <a:srgbClr val="7030A0"/>
                </a:solidFill>
              </a:rPr>
              <a:t> brings together coastal stakeholders, for</a:t>
            </a:r>
            <a:r>
              <a:rPr lang="en-GB" dirty="0" smtClean="0">
                <a:solidFill>
                  <a:srgbClr val="7030A0"/>
                </a:solidFill>
                <a:effectLst>
                  <a:outerShdw blurRad="38100" dist="38100" dir="2700000" algn="tl">
                    <a:srgbClr val="C0C0C0"/>
                  </a:outerShdw>
                </a:effectLst>
              </a:rPr>
              <a:t> </a:t>
            </a:r>
            <a:r>
              <a:rPr lang="en-GB" u="sng" dirty="0" smtClean="0">
                <a:solidFill>
                  <a:srgbClr val="7030A0"/>
                </a:solidFill>
              </a:rPr>
              <a:t>concerted action </a:t>
            </a:r>
            <a:r>
              <a:rPr lang="en-GB" dirty="0" smtClean="0">
                <a:solidFill>
                  <a:srgbClr val="7030A0"/>
                </a:solidFill>
              </a:rPr>
              <a:t>towards common goals</a:t>
            </a:r>
            <a:br>
              <a:rPr lang="en-GB" dirty="0" smtClean="0">
                <a:solidFill>
                  <a:srgbClr val="7030A0"/>
                </a:solidFill>
              </a:rPr>
            </a:br>
            <a:r>
              <a:rPr lang="en-GB" dirty="0" smtClean="0">
                <a:solidFill>
                  <a:srgbClr val="7030A0"/>
                </a:solidFill>
              </a:rPr>
              <a:t> </a:t>
            </a:r>
          </a:p>
          <a:p>
            <a:pPr>
              <a:defRPr/>
            </a:pPr>
            <a:r>
              <a:rPr lang="en-GB" dirty="0" smtClean="0">
                <a:solidFill>
                  <a:srgbClr val="7030A0"/>
                </a:solidFill>
              </a:rPr>
              <a:t>Integrates different activities to </a:t>
            </a:r>
            <a:r>
              <a:rPr lang="en-GB" u="sng" dirty="0" smtClean="0">
                <a:solidFill>
                  <a:srgbClr val="7030A0"/>
                </a:solidFill>
              </a:rPr>
              <a:t>look at the coast in a holistic way</a:t>
            </a:r>
            <a:r>
              <a:rPr lang="en-GB" dirty="0" smtClean="0">
                <a:solidFill>
                  <a:srgbClr val="7030A0"/>
                </a:solidFill>
              </a:rPr>
              <a:t>.</a:t>
            </a:r>
          </a:p>
          <a:p>
            <a:endParaRPr lang="en-US" dirty="0">
              <a:solidFill>
                <a:srgbClr val="7030A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971800"/>
            <a:ext cx="8153400" cy="1143000"/>
          </a:xfrm>
        </p:spPr>
        <p:txBody>
          <a:bodyPr>
            <a:noAutofit/>
          </a:bodyPr>
          <a:lstStyle/>
          <a:p>
            <a:pPr algn="ctr">
              <a:lnSpc>
                <a:spcPct val="150000"/>
              </a:lnSpc>
            </a:pPr>
            <a:r>
              <a:rPr lang="en-US" sz="3400" dirty="0" smtClean="0">
                <a:solidFill>
                  <a:srgbClr val="7030A0"/>
                </a:solidFill>
                <a:effectLst/>
                <a:latin typeface="+mn-lt"/>
              </a:rPr>
              <a:t>The </a:t>
            </a:r>
            <a:r>
              <a:rPr lang="en-US" sz="3400" b="1" dirty="0" smtClean="0">
                <a:solidFill>
                  <a:srgbClr val="7030A0"/>
                </a:solidFill>
                <a:effectLst/>
                <a:latin typeface="+mn-lt"/>
              </a:rPr>
              <a:t>EUROPEAN UNION </a:t>
            </a:r>
            <a:r>
              <a:rPr lang="en-US" sz="3400" dirty="0" smtClean="0">
                <a:solidFill>
                  <a:srgbClr val="7030A0"/>
                </a:solidFill>
                <a:effectLst/>
                <a:latin typeface="+mn-lt"/>
              </a:rPr>
              <a:t>defines ICZM as:</a:t>
            </a:r>
            <a:br>
              <a:rPr lang="en-US" sz="3400" dirty="0" smtClean="0">
                <a:solidFill>
                  <a:srgbClr val="7030A0"/>
                </a:solidFill>
                <a:effectLst/>
                <a:latin typeface="+mn-lt"/>
              </a:rPr>
            </a:br>
            <a:r>
              <a:rPr lang="en-US" sz="3400" dirty="0" smtClean="0">
                <a:solidFill>
                  <a:srgbClr val="7030A0"/>
                </a:solidFill>
                <a:effectLst/>
                <a:latin typeface="+mn-lt"/>
              </a:rPr>
              <a:t>a dynamic, multidisciplinary and iterative process to promote sustainable management of coastal zones.</a:t>
            </a:r>
            <a:br>
              <a:rPr lang="en-US" sz="3400" dirty="0" smtClean="0">
                <a:solidFill>
                  <a:srgbClr val="7030A0"/>
                </a:solidFill>
                <a:effectLst/>
                <a:latin typeface="+mn-lt"/>
              </a:rPr>
            </a:br>
            <a:r>
              <a:rPr lang="en-US" sz="3400" dirty="0" smtClean="0">
                <a:solidFill>
                  <a:srgbClr val="7030A0"/>
                </a:solidFill>
                <a:effectLst/>
                <a:latin typeface="+mn-lt"/>
              </a:rPr>
              <a:t> It covers the full cycle of </a:t>
            </a:r>
            <a:r>
              <a:rPr lang="en-US" sz="3400" b="1" u="sng" dirty="0" smtClean="0">
                <a:solidFill>
                  <a:srgbClr val="7030A0"/>
                </a:solidFill>
                <a:effectLst/>
                <a:latin typeface="+mn-lt"/>
              </a:rPr>
              <a:t>information collection</a:t>
            </a:r>
            <a:r>
              <a:rPr lang="en-US" sz="3400" dirty="0" smtClean="0">
                <a:solidFill>
                  <a:srgbClr val="7030A0"/>
                </a:solidFill>
                <a:effectLst/>
                <a:latin typeface="+mn-lt"/>
              </a:rPr>
              <a:t>, </a:t>
            </a:r>
            <a:r>
              <a:rPr lang="en-US" sz="3400" b="1" u="sng" dirty="0" smtClean="0">
                <a:solidFill>
                  <a:srgbClr val="7030A0"/>
                </a:solidFill>
                <a:effectLst/>
                <a:latin typeface="+mn-lt"/>
              </a:rPr>
              <a:t>planning</a:t>
            </a:r>
            <a:r>
              <a:rPr lang="en-US" sz="3400" b="1" dirty="0" smtClean="0">
                <a:solidFill>
                  <a:srgbClr val="7030A0"/>
                </a:solidFill>
                <a:effectLst/>
                <a:latin typeface="+mn-lt"/>
              </a:rPr>
              <a:t> </a:t>
            </a:r>
            <a:r>
              <a:rPr lang="en-US" sz="3400" dirty="0" smtClean="0">
                <a:solidFill>
                  <a:srgbClr val="7030A0"/>
                </a:solidFill>
                <a:effectLst/>
                <a:latin typeface="+mn-lt"/>
              </a:rPr>
              <a:t>(in its broadest sense), </a:t>
            </a:r>
            <a:r>
              <a:rPr lang="en-US" sz="3400" b="1" u="sng" dirty="0" smtClean="0">
                <a:solidFill>
                  <a:srgbClr val="7030A0"/>
                </a:solidFill>
                <a:effectLst/>
                <a:latin typeface="+mn-lt"/>
              </a:rPr>
              <a:t>decision making</a:t>
            </a:r>
            <a:r>
              <a:rPr lang="en-US" sz="3400" dirty="0" smtClean="0">
                <a:solidFill>
                  <a:srgbClr val="7030A0"/>
                </a:solidFill>
                <a:effectLst/>
                <a:latin typeface="+mn-lt"/>
              </a:rPr>
              <a:t>, </a:t>
            </a:r>
            <a:r>
              <a:rPr lang="en-US" sz="3400" b="1" u="sng" dirty="0" smtClean="0">
                <a:solidFill>
                  <a:srgbClr val="7030A0"/>
                </a:solidFill>
                <a:effectLst/>
                <a:latin typeface="+mn-lt"/>
              </a:rPr>
              <a:t>management</a:t>
            </a:r>
            <a:r>
              <a:rPr lang="en-US" sz="3400" dirty="0" smtClean="0">
                <a:solidFill>
                  <a:srgbClr val="7030A0"/>
                </a:solidFill>
                <a:effectLst/>
                <a:latin typeface="+mn-lt"/>
              </a:rPr>
              <a:t> and </a:t>
            </a:r>
            <a:r>
              <a:rPr lang="en-US" sz="3400" b="1" u="sng" dirty="0" smtClean="0">
                <a:solidFill>
                  <a:srgbClr val="7030A0"/>
                </a:solidFill>
                <a:effectLst/>
                <a:latin typeface="+mn-lt"/>
              </a:rPr>
              <a:t>monitoring of implementation</a:t>
            </a:r>
            <a:r>
              <a:rPr lang="en-US" sz="3400" dirty="0" smtClean="0">
                <a:solidFill>
                  <a:srgbClr val="7030A0"/>
                </a:solidFill>
                <a:effectLst/>
                <a:latin typeface="+mn-lt"/>
              </a:rPr>
              <a:t>.</a:t>
            </a:r>
            <a:br>
              <a:rPr lang="en-US" sz="3400" dirty="0" smtClean="0">
                <a:solidFill>
                  <a:srgbClr val="7030A0"/>
                </a:solidFill>
                <a:effectLst/>
                <a:latin typeface="+mn-lt"/>
              </a:rPr>
            </a:br>
            <a:endParaRPr lang="en-US" sz="3400" dirty="0">
              <a:solidFill>
                <a:srgbClr val="7030A0"/>
              </a:solidFill>
              <a:effectLst/>
              <a:latin typeface="+mn-lt"/>
            </a:endParaRPr>
          </a:p>
        </p:txBody>
      </p:sp>
      <p:sp>
        <p:nvSpPr>
          <p:cNvPr id="4" name="TextBox 3"/>
          <p:cNvSpPr txBox="1"/>
          <p:nvPr/>
        </p:nvSpPr>
        <p:spPr>
          <a:xfrm>
            <a:off x="5791200" y="6581001"/>
            <a:ext cx="3352800" cy="276999"/>
          </a:xfrm>
          <a:prstGeom prst="rect">
            <a:avLst/>
          </a:prstGeom>
          <a:noFill/>
        </p:spPr>
        <p:txBody>
          <a:bodyPr wrap="square" rtlCol="0">
            <a:spAutoFit/>
          </a:bodyPr>
          <a:lstStyle/>
          <a:p>
            <a:pPr algn="r"/>
            <a:r>
              <a:rPr lang="en-US" sz="1200" b="1" dirty="0" smtClean="0">
                <a:solidFill>
                  <a:srgbClr val="7030A0"/>
                </a:solidFill>
              </a:rPr>
              <a:t>SOURCE: European Union</a:t>
            </a:r>
            <a:endParaRPr lang="en-US" sz="1200" b="1" dirty="0">
              <a:solidFill>
                <a:srgbClr val="7030A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1189</TotalTime>
  <Words>1372</Words>
  <Application>Microsoft Office PowerPoint</Application>
  <PresentationFormat>On-screen Show (4:3)</PresentationFormat>
  <Paragraphs>164</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Solstice</vt:lpstr>
      <vt:lpstr>Training Session on Essential Features of an Integrated Coastal Zone Planning &amp; Management   </vt:lpstr>
      <vt:lpstr>General Concepts Of Integrated Coastal Zone Planning and Management</vt:lpstr>
      <vt:lpstr>Slide 3</vt:lpstr>
      <vt:lpstr>Slide 4</vt:lpstr>
      <vt:lpstr>INTEGRATED COASTAL ZONE MANAGEMENT (ICZM)</vt:lpstr>
      <vt:lpstr>Slide 6</vt:lpstr>
      <vt:lpstr>Origin of ICZM </vt:lpstr>
      <vt:lpstr>ICZM?</vt:lpstr>
      <vt:lpstr>The EUROPEAN UNION defines ICZM as: a dynamic, multidisciplinary and iterative process to promote sustainable management of coastal zones.  It covers the full cycle of information collection, planning (in its broadest sense), decision making, management and monitoring of implementation. </vt:lpstr>
      <vt:lpstr>ICZM uses the informed participation and cooperation of all stakeholders to assess the societal goals in a given coastal area, and to take actions towards meeting these objectives.  ICZM seeks over the long-term, to balance environmental, economic, social, cultural and recreational objectives, all within the limits set by natural dynamics.  </vt:lpstr>
      <vt:lpstr>Slide 11</vt:lpstr>
      <vt:lpstr>ICZM </vt:lpstr>
      <vt:lpstr>Slide 13</vt:lpstr>
      <vt:lpstr>Slide 14</vt:lpstr>
      <vt:lpstr>International Recommendations for ICZM</vt:lpstr>
      <vt:lpstr>Slide 16</vt:lpstr>
      <vt:lpstr>Slide 17</vt:lpstr>
      <vt:lpstr>Slide 18</vt:lpstr>
      <vt:lpstr>Slide 19</vt:lpstr>
      <vt:lpstr>Slide 20</vt:lpstr>
      <vt:lpstr>Slide 21</vt:lpstr>
      <vt:lpstr>THANK YOU FOR YOUR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19</cp:revision>
  <dcterms:created xsi:type="dcterms:W3CDTF">2011-10-12T05:21:00Z</dcterms:created>
  <dcterms:modified xsi:type="dcterms:W3CDTF">2012-02-02T19:10:25Z</dcterms:modified>
</cp:coreProperties>
</file>